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6" r:id="rId9"/>
    <p:sldId id="264" r:id="rId10"/>
    <p:sldId id="265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45DA62F-8692-4AB3-962E-944D8D295E18}" type="datetimeFigureOut">
              <a:rPr lang="pl-PL" smtClean="0"/>
              <a:pPr/>
              <a:t>2020-11-15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BC37F8A-73E8-4409-93C7-AD85300F62B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5DA62F-8692-4AB3-962E-944D8D295E18}" type="datetimeFigureOut">
              <a:rPr lang="pl-PL" smtClean="0"/>
              <a:pPr/>
              <a:t>2020-11-15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C37F8A-73E8-4409-93C7-AD85300F62B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5DA62F-8692-4AB3-962E-944D8D295E18}" type="datetimeFigureOut">
              <a:rPr lang="pl-PL" smtClean="0"/>
              <a:pPr/>
              <a:t>2020-11-15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C37F8A-73E8-4409-93C7-AD85300F62B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5DA62F-8692-4AB3-962E-944D8D295E18}" type="datetimeFigureOut">
              <a:rPr lang="pl-PL" smtClean="0"/>
              <a:pPr/>
              <a:t>2020-11-15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C37F8A-73E8-4409-93C7-AD85300F62B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5DA62F-8692-4AB3-962E-944D8D295E18}" type="datetimeFigureOut">
              <a:rPr lang="pl-PL" smtClean="0"/>
              <a:pPr/>
              <a:t>2020-11-15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C37F8A-73E8-4409-93C7-AD85300F62B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5DA62F-8692-4AB3-962E-944D8D295E18}" type="datetimeFigureOut">
              <a:rPr lang="pl-PL" smtClean="0"/>
              <a:pPr/>
              <a:t>2020-11-15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C37F8A-73E8-4409-93C7-AD85300F62B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5DA62F-8692-4AB3-962E-944D8D295E18}" type="datetimeFigureOut">
              <a:rPr lang="pl-PL" smtClean="0"/>
              <a:pPr/>
              <a:t>2020-11-15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C37F8A-73E8-4409-93C7-AD85300F62B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5DA62F-8692-4AB3-962E-944D8D295E18}" type="datetimeFigureOut">
              <a:rPr lang="pl-PL" smtClean="0"/>
              <a:pPr/>
              <a:t>2020-11-15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C37F8A-73E8-4409-93C7-AD85300F62B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5DA62F-8692-4AB3-962E-944D8D295E18}" type="datetimeFigureOut">
              <a:rPr lang="pl-PL" smtClean="0"/>
              <a:pPr/>
              <a:t>2020-11-15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C37F8A-73E8-4409-93C7-AD85300F62B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45DA62F-8692-4AB3-962E-944D8D295E18}" type="datetimeFigureOut">
              <a:rPr lang="pl-PL" smtClean="0"/>
              <a:pPr/>
              <a:t>2020-11-15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C37F8A-73E8-4409-93C7-AD85300F62B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45DA62F-8692-4AB3-962E-944D8D295E18}" type="datetimeFigureOut">
              <a:rPr lang="pl-PL" smtClean="0"/>
              <a:pPr/>
              <a:t>2020-11-15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BC37F8A-73E8-4409-93C7-AD85300F62B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45DA62F-8692-4AB3-962E-944D8D295E18}" type="datetimeFigureOut">
              <a:rPr lang="pl-PL" smtClean="0"/>
              <a:pPr/>
              <a:t>2020-11-15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BC37F8A-73E8-4409-93C7-AD85300F62B9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0BQamnWjI5I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11560" y="1052736"/>
            <a:ext cx="7772400" cy="1017458"/>
          </a:xfrm>
        </p:spPr>
        <p:txBody>
          <a:bodyPr/>
          <a:lstStyle/>
          <a:p>
            <a:r>
              <a:rPr lang="pl-PL" dirty="0" smtClean="0"/>
              <a:t>Pracownia</a:t>
            </a:r>
            <a:r>
              <a:rPr lang="pl-PL" dirty="0" smtClean="0"/>
              <a:t> </a:t>
            </a:r>
            <a:r>
              <a:rPr lang="pl-PL" dirty="0" smtClean="0"/>
              <a:t>masażu cz. </a:t>
            </a:r>
            <a:r>
              <a:rPr lang="pl-PL" dirty="0" smtClean="0"/>
              <a:t>2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2276872"/>
            <a:ext cx="8784976" cy="2736303"/>
          </a:xfrm>
        </p:spPr>
        <p:txBody>
          <a:bodyPr>
            <a:normAutofit fontScale="92500" lnSpcReduction="20000"/>
          </a:bodyPr>
          <a:lstStyle/>
          <a:p>
            <a:r>
              <a:rPr lang="pl-PL" sz="5400" dirty="0" smtClean="0"/>
              <a:t>Masaż </a:t>
            </a:r>
            <a:r>
              <a:rPr lang="pl-PL" sz="5400" dirty="0" smtClean="0"/>
              <a:t>mięśni przykręgosłupowych</a:t>
            </a:r>
            <a:endParaRPr lang="pl-PL" sz="5400" dirty="0" smtClean="0"/>
          </a:p>
          <a:p>
            <a:r>
              <a:rPr lang="pl-PL" sz="5400" dirty="0" smtClean="0"/>
              <a:t>wg Leszka Magiery</a:t>
            </a:r>
          </a:p>
          <a:p>
            <a:r>
              <a:rPr lang="pl-PL" sz="4300" dirty="0" smtClean="0">
                <a:solidFill>
                  <a:srgbClr val="00B050"/>
                </a:solidFill>
              </a:rPr>
              <a:t>na zielono moje komentarze</a:t>
            </a:r>
            <a:endParaRPr lang="pl-PL" sz="35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2400" dirty="0" smtClean="0">
                <a:solidFill>
                  <a:srgbClr val="00B050"/>
                </a:solidFill>
              </a:rPr>
              <a:t>Jak zobaczycie w filmie, pomijana jest technika ugniatania, ale to już wiecie, że pominięcie niektórych technik (mimo ustalonej metodyki) nie jest jakimś strasznym błędem.</a:t>
            </a:r>
          </a:p>
          <a:p>
            <a:pPr>
              <a:buNone/>
            </a:pPr>
            <a:r>
              <a:rPr lang="pl-PL" sz="2400" dirty="0" smtClean="0">
                <a:solidFill>
                  <a:srgbClr val="00B050"/>
                </a:solidFill>
              </a:rPr>
              <a:t>Film szybko przypomina masaż grzbietu i następnie pokazuje aktualny temat, czyli masaż mięśni przykręgosłupowych.</a:t>
            </a:r>
          </a:p>
          <a:p>
            <a:pPr>
              <a:buNone/>
            </a:pPr>
            <a:r>
              <a:rPr lang="pl-PL" sz="2400" dirty="0" smtClean="0">
                <a:solidFill>
                  <a:srgbClr val="00B050"/>
                </a:solidFill>
              </a:rPr>
              <a:t> </a:t>
            </a:r>
            <a:endParaRPr lang="pl-PL" sz="24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pl-PL" sz="2400" dirty="0" smtClean="0">
                <a:hlinkClick r:id="rId2"/>
              </a:rPr>
              <a:t>https://</a:t>
            </a:r>
            <a:r>
              <a:rPr lang="pl-PL" sz="2400" dirty="0" smtClean="0">
                <a:hlinkClick r:id="rId2"/>
              </a:rPr>
              <a:t>www.youtube.com/watch?v=0BQamnWjI5I</a:t>
            </a:r>
            <a:endParaRPr lang="pl-PL" sz="2400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Trenujcie, trening czyni mistrza </a:t>
            </a:r>
            <a:r>
              <a:rPr lang="pl-PL" dirty="0" smtClean="0">
                <a:sym typeface="Wingdings" pitchFamily="2" charset="2"/>
              </a:rPr>
              <a:t></a:t>
            </a: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0070C0"/>
                </a:solidFill>
                <a:effectLst/>
              </a:rPr>
              <a:t>Link do filmu</a:t>
            </a:r>
            <a:endParaRPr lang="pl-PL" dirty="0">
              <a:solidFill>
                <a:srgbClr val="0070C0"/>
              </a:solidFill>
              <a:effectLst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268760"/>
            <a:ext cx="8435280" cy="4968552"/>
          </a:xfrm>
        </p:spPr>
        <p:txBody>
          <a:bodyPr>
            <a:normAutofit/>
          </a:bodyPr>
          <a:lstStyle/>
          <a:p>
            <a:pPr marL="4763" indent="-4763">
              <a:buNone/>
            </a:pPr>
            <a:r>
              <a:rPr lang="pl-PL" dirty="0" smtClean="0"/>
              <a:t>Pacjent leży na brzuchu, kończyny górne ułożone wzdłuż ciała, głowa na </a:t>
            </a:r>
            <a:r>
              <a:rPr lang="pl-PL" dirty="0" smtClean="0"/>
              <a:t>boku</a:t>
            </a:r>
            <a:r>
              <a:rPr lang="pl-PL" dirty="0" smtClean="0"/>
              <a:t>. Masaż kręgosłupa (po obu stronach) możemy wykonywać stojąc z </a:t>
            </a:r>
            <a:r>
              <a:rPr lang="pl-PL" dirty="0" smtClean="0"/>
              <a:t>jednej strony </a:t>
            </a:r>
            <a:r>
              <a:rPr lang="pl-PL" dirty="0" smtClean="0"/>
              <a:t>pacjenta</a:t>
            </a:r>
            <a:r>
              <a:rPr lang="pl-PL" dirty="0" smtClean="0"/>
              <a:t>. </a:t>
            </a:r>
            <a:r>
              <a:rPr lang="pl-PL" dirty="0" smtClean="0">
                <a:solidFill>
                  <a:srgbClr val="00B050"/>
                </a:solidFill>
              </a:rPr>
              <a:t>(Ja osobiście czasem przechodzę na drugą stronę pacjenta, czasem nie. Zależy to od wielkości pacjenta – jak jest wielki chłop to wolę przejść – i od tego czy mam zmęczone dłonie, palce, bolą mnie plecy. Czasem wolę rozcierać kciukiem, a czasem opuszkami palców, więc ja nie stosuję sztywno jednej pozycji.)</a:t>
            </a: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0070C0"/>
                </a:solidFill>
                <a:effectLst/>
              </a:rPr>
              <a:t>Ułożenie pacjenta</a:t>
            </a:r>
            <a:endParaRPr lang="pl-PL" dirty="0">
              <a:solidFill>
                <a:srgbClr val="0070C0"/>
              </a:solidFill>
              <a:effectLst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184576"/>
          </a:xfrm>
        </p:spPr>
        <p:txBody>
          <a:bodyPr>
            <a:normAutofit/>
          </a:bodyPr>
          <a:lstStyle/>
          <a:p>
            <a:pPr marL="4763" indent="-4763">
              <a:buNone/>
            </a:pPr>
            <a:r>
              <a:rPr lang="pl-PL" dirty="0" smtClean="0">
                <a:solidFill>
                  <a:srgbClr val="00B050"/>
                </a:solidFill>
              </a:rPr>
              <a:t>( Co do ułożenia pacjenta to tak </a:t>
            </a:r>
            <a:r>
              <a:rPr lang="pl-PL" dirty="0" smtClean="0">
                <a:solidFill>
                  <a:srgbClr val="00B050"/>
                </a:solidFill>
              </a:rPr>
              <a:t>jak poprzednio pacjent ma </a:t>
            </a:r>
            <a:r>
              <a:rPr lang="pl-PL" dirty="0" smtClean="0">
                <a:solidFill>
                  <a:srgbClr val="00B050"/>
                </a:solidFill>
              </a:rPr>
              <a:t>leżeć tak, </a:t>
            </a:r>
            <a:r>
              <a:rPr lang="pl-PL" dirty="0" smtClean="0">
                <a:solidFill>
                  <a:srgbClr val="00B050"/>
                </a:solidFill>
              </a:rPr>
              <a:t>żeby było mu wygodnie, dopiero jeśli jego pozycja przeszkadza nam w wykonaniu jakiejś techniki prosimy go o zmianę </a:t>
            </a:r>
            <a:r>
              <a:rPr lang="pl-PL" dirty="0" smtClean="0">
                <a:solidFill>
                  <a:srgbClr val="00B050"/>
                </a:solidFill>
              </a:rPr>
              <a:t>pozycji)</a:t>
            </a:r>
            <a:r>
              <a:rPr lang="pl-PL" dirty="0" smtClean="0"/>
              <a:t>. </a:t>
            </a:r>
          </a:p>
          <a:p>
            <a:pPr marL="4763" indent="-4763">
              <a:buNone/>
            </a:pPr>
            <a:r>
              <a:rPr lang="pl-PL" dirty="0" smtClean="0"/>
              <a:t>Pod </a:t>
            </a:r>
            <a:r>
              <a:rPr lang="pl-PL" dirty="0" smtClean="0"/>
              <a:t>brzuch możemy podłożyć małą poduszkę, aby zmniejszyć lordozę </a:t>
            </a:r>
            <a:r>
              <a:rPr lang="pl-PL" dirty="0" smtClean="0"/>
              <a:t>lędźwiową </a:t>
            </a:r>
            <a:r>
              <a:rPr lang="pl-PL" dirty="0" smtClean="0">
                <a:solidFill>
                  <a:srgbClr val="00B050"/>
                </a:solidFill>
              </a:rPr>
              <a:t>(rzadko to robię)</a:t>
            </a:r>
            <a:r>
              <a:rPr lang="pl-PL" dirty="0" smtClean="0"/>
              <a:t>, </a:t>
            </a:r>
            <a:r>
              <a:rPr lang="pl-PL" dirty="0" smtClean="0"/>
              <a:t>a pod stopy wałek</a:t>
            </a:r>
            <a:r>
              <a:rPr lang="pl-PL" dirty="0" smtClean="0"/>
              <a:t>. </a:t>
            </a:r>
            <a:r>
              <a:rPr lang="pl-PL" dirty="0" smtClean="0">
                <a:solidFill>
                  <a:srgbClr val="00B050"/>
                </a:solidFill>
              </a:rPr>
              <a:t>(to robię zawsze).</a:t>
            </a: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680520"/>
          </a:xfrm>
        </p:spPr>
        <p:txBody>
          <a:bodyPr>
            <a:normAutofit/>
          </a:bodyPr>
          <a:lstStyle/>
          <a:p>
            <a:pPr marL="4763" indent="-4763">
              <a:buNone/>
            </a:pPr>
            <a:r>
              <a:rPr lang="pl-PL" dirty="0" smtClean="0"/>
              <a:t>1. Głaskanie </a:t>
            </a:r>
            <a:r>
              <a:rPr lang="pl-PL" dirty="0" smtClean="0"/>
              <a:t>- przeprowadzamy całą powierzchnią dłoniową jednej ręki (druga </a:t>
            </a:r>
            <a:r>
              <a:rPr lang="pl-PL" dirty="0" smtClean="0"/>
              <a:t>jako </a:t>
            </a:r>
            <a:r>
              <a:rPr lang="pl-PL" dirty="0" smtClean="0"/>
              <a:t>obciążenie) raz po jednej stronie kręgosłupa, raz po drugiej, od </a:t>
            </a:r>
            <a:r>
              <a:rPr lang="pl-PL" dirty="0" smtClean="0"/>
              <a:t>kości krzyżowej </a:t>
            </a:r>
            <a:r>
              <a:rPr lang="pl-PL" dirty="0" smtClean="0"/>
              <a:t>do barku. Głaskanie możemy również wykonać dwoma </a:t>
            </a:r>
            <a:r>
              <a:rPr lang="pl-PL" dirty="0" smtClean="0"/>
              <a:t>rękami równocześnie </a:t>
            </a:r>
            <a:r>
              <a:rPr lang="pl-PL" dirty="0" smtClean="0"/>
              <a:t>po obu stronach kręgosłupa</a:t>
            </a:r>
            <a:r>
              <a:rPr lang="pl-PL" dirty="0" smtClean="0"/>
              <a:t>. </a:t>
            </a:r>
            <a:r>
              <a:rPr lang="pl-PL" dirty="0" smtClean="0">
                <a:solidFill>
                  <a:srgbClr val="00B050"/>
                </a:solidFill>
              </a:rPr>
              <a:t>(ale wówczas będzie bez obciążenia).</a:t>
            </a: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pl-PL" dirty="0" smtClean="0">
                <a:solidFill>
                  <a:srgbClr val="0070C0"/>
                </a:solidFill>
                <a:effectLst/>
              </a:rPr>
              <a:t>Kolejność chwytów</a:t>
            </a:r>
            <a:endParaRPr lang="pl-PL" dirty="0">
              <a:solidFill>
                <a:srgbClr val="0070C0"/>
              </a:solidFill>
              <a:effectLst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28592"/>
          </a:xfrm>
        </p:spPr>
        <p:txBody>
          <a:bodyPr>
            <a:normAutofit/>
          </a:bodyPr>
          <a:lstStyle/>
          <a:p>
            <a:pPr marL="95250" indent="-4763">
              <a:buNone/>
            </a:pPr>
            <a:r>
              <a:rPr lang="pl-PL" dirty="0" smtClean="0"/>
              <a:t>2. Rozcieranie </a:t>
            </a:r>
            <a:r>
              <a:rPr lang="pl-PL" dirty="0" smtClean="0"/>
              <a:t>- prowadzimy w formie ruchów okrężnych opuszkami palców </a:t>
            </a:r>
            <a:r>
              <a:rPr lang="pl-PL" dirty="0" smtClean="0"/>
              <a:t>obu rąk</a:t>
            </a:r>
            <a:r>
              <a:rPr lang="pl-PL" dirty="0" smtClean="0"/>
              <a:t>, najpierw po jednej stronie kręgosłupa, a później po drugiej.</a:t>
            </a:r>
            <a:br>
              <a:rPr lang="pl-PL" dirty="0" smtClean="0"/>
            </a:br>
            <a:r>
              <a:rPr lang="pl-PL" dirty="0" smtClean="0"/>
              <a:t>Rozcieranie możemy również wykonać równocześnie po obu stronach </a:t>
            </a:r>
            <a:r>
              <a:rPr lang="pl-PL" dirty="0" smtClean="0"/>
              <a:t>kręgosłupa</a:t>
            </a:r>
            <a:r>
              <a:rPr lang="pl-PL" dirty="0" smtClean="0"/>
              <a:t>, od kości krzyżowej do karku</a:t>
            </a:r>
            <a:r>
              <a:rPr lang="pl-PL" dirty="0" smtClean="0"/>
              <a:t>.</a:t>
            </a:r>
          </a:p>
          <a:p>
            <a:pPr marL="95250" indent="-4763">
              <a:buNone/>
            </a:pPr>
            <a:r>
              <a:rPr lang="pl-PL" dirty="0" smtClean="0"/>
              <a:t>3. Rozcieranie </a:t>
            </a:r>
            <a:r>
              <a:rPr lang="pl-PL" dirty="0" smtClean="0"/>
              <a:t>punktowe - przeprowadzamy opuszkami palców </a:t>
            </a:r>
            <a:r>
              <a:rPr lang="pl-PL" b="1" dirty="0" smtClean="0"/>
              <a:t>II </a:t>
            </a:r>
            <a:r>
              <a:rPr lang="pl-PL" dirty="0" smtClean="0"/>
              <a:t>i </a:t>
            </a:r>
            <a:r>
              <a:rPr lang="pl-PL" b="1" dirty="0" smtClean="0"/>
              <a:t>III </a:t>
            </a:r>
            <a:r>
              <a:rPr lang="pl-PL" dirty="0" smtClean="0"/>
              <a:t>jednej ręki.</a:t>
            </a:r>
            <a:br>
              <a:rPr lang="pl-PL" dirty="0" smtClean="0"/>
            </a:br>
            <a:r>
              <a:rPr lang="pl-PL" dirty="0" smtClean="0"/>
              <a:t>Wykonujemy miejscowo ruchy okrężne opuszkami tych palców, </a:t>
            </a:r>
            <a:r>
              <a:rPr lang="pl-PL" dirty="0" smtClean="0"/>
              <a:t>następnie przesuwamy </a:t>
            </a:r>
            <a:r>
              <a:rPr lang="pl-PL" dirty="0" smtClean="0"/>
              <a:t>je około 2 centymetrów w górę aż do karku itd.</a:t>
            </a: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pl-PL" dirty="0" smtClean="0">
                <a:solidFill>
                  <a:srgbClr val="0070C0"/>
                </a:solidFill>
                <a:effectLst/>
              </a:rPr>
              <a:t>Kolejność chwytów</a:t>
            </a:r>
            <a:endParaRPr lang="pl-PL" dirty="0">
              <a:solidFill>
                <a:srgbClr val="0070C0"/>
              </a:solidFill>
              <a:effectLst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184576"/>
          </a:xfrm>
        </p:spPr>
        <p:txBody>
          <a:bodyPr>
            <a:normAutofit lnSpcReduction="10000"/>
          </a:bodyPr>
          <a:lstStyle/>
          <a:p>
            <a:pPr marL="95250" indent="-4763">
              <a:buNone/>
            </a:pPr>
            <a:r>
              <a:rPr lang="pl-PL" dirty="0" smtClean="0"/>
              <a:t>4. Ugniatanie </a:t>
            </a:r>
            <a:r>
              <a:rPr lang="pl-PL" dirty="0" smtClean="0"/>
              <a:t>- przeprowadzamy chwytem „szczypcowym" oburącz równocześnie,</a:t>
            </a:r>
            <a:br>
              <a:rPr lang="pl-PL" dirty="0" smtClean="0"/>
            </a:br>
            <a:r>
              <a:rPr lang="pl-PL" dirty="0" smtClean="0"/>
              <a:t>naprzemiennie, najpierw po jednej, a później po drugiej stronie kręgosłupa.</a:t>
            </a:r>
            <a:br>
              <a:rPr lang="pl-PL" dirty="0" smtClean="0"/>
            </a:br>
            <a:endParaRPr lang="pl-PL" dirty="0" smtClean="0"/>
          </a:p>
          <a:p>
            <a:pPr marL="95250" indent="-4763">
              <a:buNone/>
            </a:pPr>
            <a:r>
              <a:rPr lang="pl-PL" dirty="0" smtClean="0"/>
              <a:t>5. Ugniatanie </a:t>
            </a:r>
            <a:r>
              <a:rPr lang="pl-PL" dirty="0" smtClean="0"/>
              <a:t>punktowe - układamy ręce jak przy rozcieraniu punktowym. </a:t>
            </a:r>
            <a:r>
              <a:rPr lang="pl-PL" dirty="0" smtClean="0"/>
              <a:t>Ugniatanie </a:t>
            </a:r>
            <a:r>
              <a:rPr lang="pl-PL" dirty="0" smtClean="0"/>
              <a:t>punktowe wykonujemy w formie „kroczących palców". (jak jeden palec ugniata punktowo, to drugi palec jest w odciążeniu i tak na zmianę) od kości krzyżowej do karku albo odwrotnie, tj. od karku do kości krzyżowej</a:t>
            </a:r>
            <a:r>
              <a:rPr lang="pl-PL" dirty="0" smtClean="0"/>
              <a:t>. </a:t>
            </a:r>
            <a:r>
              <a:rPr lang="pl-PL" dirty="0" smtClean="0">
                <a:solidFill>
                  <a:srgbClr val="00B050"/>
                </a:solidFill>
              </a:rPr>
              <a:t>(pokażę Wam to na spotkaniu wideo). </a:t>
            </a: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pl-PL" dirty="0" smtClean="0">
                <a:solidFill>
                  <a:srgbClr val="0070C0"/>
                </a:solidFill>
                <a:effectLst/>
              </a:rPr>
              <a:t>Kolejność chwytów</a:t>
            </a:r>
            <a:endParaRPr lang="pl-PL" dirty="0">
              <a:solidFill>
                <a:srgbClr val="0070C0"/>
              </a:solidFill>
              <a:effectLst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112568"/>
          </a:xfrm>
        </p:spPr>
        <p:txBody>
          <a:bodyPr>
            <a:normAutofit/>
          </a:bodyPr>
          <a:lstStyle/>
          <a:p>
            <a:pPr marL="95250" indent="-4763">
              <a:buNone/>
            </a:pPr>
            <a:r>
              <a:rPr lang="pl-PL" dirty="0" smtClean="0"/>
              <a:t>6. Przełamywanie </a:t>
            </a:r>
            <a:r>
              <a:rPr lang="pl-PL" dirty="0" smtClean="0"/>
              <a:t>mięśni - jest to odmiana ugniatania. Przełamywanie </a:t>
            </a:r>
            <a:r>
              <a:rPr lang="pl-PL" dirty="0" smtClean="0"/>
              <a:t>wykonujemy </a:t>
            </a:r>
            <a:r>
              <a:rPr lang="pl-PL" dirty="0" smtClean="0"/>
              <a:t>kciukami, które ustawiamy prostopadle do kręgosłupa a </a:t>
            </a:r>
            <a:r>
              <a:rPr lang="pl-PL" dirty="0" smtClean="0"/>
              <a:t>równolegle w </a:t>
            </a:r>
            <a:r>
              <a:rPr lang="pl-PL" dirty="0" smtClean="0"/>
              <a:t>stosunku do siebie (kierunek kciuków przeciwny), na wysokości </a:t>
            </a:r>
            <a:r>
              <a:rPr lang="pl-PL" dirty="0" smtClean="0"/>
              <a:t>kości krzyżowej</a:t>
            </a:r>
            <a:r>
              <a:rPr lang="pl-PL" dirty="0" smtClean="0"/>
              <a:t>, obok kręgosłupa. Przesuwamy kciuki w strony przeciwne, </a:t>
            </a:r>
            <a:r>
              <a:rPr lang="pl-PL" dirty="0" smtClean="0"/>
              <a:t>aż wystąpi </a:t>
            </a:r>
            <a:r>
              <a:rPr lang="pl-PL" dirty="0" smtClean="0"/>
              <a:t>przełamanie fałdu skórno-mięśniowego. Następnie „dolny" kciuk</a:t>
            </a:r>
            <a:br>
              <a:rPr lang="pl-PL" dirty="0" smtClean="0"/>
            </a:br>
            <a:r>
              <a:rPr lang="pl-PL" dirty="0" smtClean="0"/>
              <a:t>przesuwamy powyżej drugiego kciuka, przełamujemy mięśnie </a:t>
            </a:r>
            <a:r>
              <a:rPr lang="pl-PL" dirty="0" smtClean="0"/>
              <a:t>kciukami itd</a:t>
            </a:r>
            <a:r>
              <a:rPr lang="pl-PL" dirty="0" smtClean="0"/>
              <a:t>. aż do barku, najpierw po jednej stronie kręgosłupa, a później po drugiej</a:t>
            </a:r>
            <a:r>
              <a:rPr lang="pl-PL" dirty="0" smtClean="0"/>
              <a:t>. </a:t>
            </a:r>
            <a:r>
              <a:rPr lang="pl-PL" dirty="0" smtClean="0">
                <a:solidFill>
                  <a:srgbClr val="00B050"/>
                </a:solidFill>
              </a:rPr>
              <a:t>(pokażę Wam to na spotkaniu wideo). 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pl-PL" dirty="0" smtClean="0">
                <a:solidFill>
                  <a:srgbClr val="0070C0"/>
                </a:solidFill>
                <a:effectLst/>
              </a:rPr>
              <a:t>Kolejność chwytów</a:t>
            </a:r>
            <a:endParaRPr lang="pl-PL" dirty="0">
              <a:solidFill>
                <a:srgbClr val="0070C0"/>
              </a:solidFill>
              <a:effectLst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112568"/>
          </a:xfrm>
        </p:spPr>
        <p:txBody>
          <a:bodyPr>
            <a:normAutofit/>
          </a:bodyPr>
          <a:lstStyle/>
          <a:p>
            <a:pPr marL="4763" indent="-4763">
              <a:buNone/>
            </a:pPr>
            <a:r>
              <a:rPr lang="pl-PL" dirty="0" smtClean="0"/>
              <a:t>6. </a:t>
            </a:r>
            <a:r>
              <a:rPr lang="pl-PL" dirty="0" smtClean="0"/>
              <a:t>Oklepywanie - przeprowadzamy w formie „wymiatania" do siebie, stronami </a:t>
            </a:r>
            <a:r>
              <a:rPr lang="pl-PL" dirty="0" smtClean="0"/>
              <a:t>dłoniowymi </a:t>
            </a:r>
            <a:r>
              <a:rPr lang="pl-PL" dirty="0" smtClean="0"/>
              <a:t>palców V, IV, III</a:t>
            </a:r>
            <a:r>
              <a:rPr lang="pl-PL" b="1" dirty="0" smtClean="0"/>
              <a:t> </a:t>
            </a:r>
            <a:r>
              <a:rPr lang="pl-PL" dirty="0" smtClean="0"/>
              <a:t>obu rąk po jednej i po drugiej stronie kręgosłupa.</a:t>
            </a:r>
            <a:br>
              <a:rPr lang="pl-PL" dirty="0" smtClean="0"/>
            </a:br>
            <a:endParaRPr lang="pl-PL" dirty="0" smtClean="0"/>
          </a:p>
          <a:p>
            <a:pPr marL="4763" indent="-4763">
              <a:buNone/>
            </a:pPr>
            <a:r>
              <a:rPr lang="pl-PL" dirty="0" smtClean="0"/>
              <a:t>7. Wibracja </a:t>
            </a:r>
            <a:r>
              <a:rPr lang="pl-PL" dirty="0" smtClean="0"/>
              <a:t>labilna - wykonujemy kłębem kciuka kolejno po jednej i po </a:t>
            </a:r>
            <a:r>
              <a:rPr lang="pl-PL" dirty="0" smtClean="0"/>
              <a:t>drugiej stronie </a:t>
            </a:r>
            <a:r>
              <a:rPr lang="pl-PL" dirty="0" smtClean="0"/>
              <a:t>kręgosłupa, przesuwając rękę z dołu do góry.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pl-PL" dirty="0" smtClean="0">
                <a:solidFill>
                  <a:srgbClr val="0070C0"/>
                </a:solidFill>
                <a:effectLst/>
              </a:rPr>
              <a:t>Kolejność chwytów</a:t>
            </a:r>
            <a:endParaRPr lang="pl-PL" dirty="0">
              <a:solidFill>
                <a:srgbClr val="0070C0"/>
              </a:solidFill>
              <a:effectLst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085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 smtClean="0">
                <a:solidFill>
                  <a:srgbClr val="00B050"/>
                </a:solidFill>
              </a:rPr>
              <a:t>Jak </a:t>
            </a:r>
            <a:r>
              <a:rPr lang="pl-PL" dirty="0" smtClean="0">
                <a:solidFill>
                  <a:srgbClr val="00B050"/>
                </a:solidFill>
              </a:rPr>
              <a:t>wspomniałem </a:t>
            </a:r>
            <a:r>
              <a:rPr lang="pl-PL" dirty="0" smtClean="0">
                <a:solidFill>
                  <a:srgbClr val="00B050"/>
                </a:solidFill>
              </a:rPr>
              <a:t>w poprzedniej prezentacji głaskanie </a:t>
            </a:r>
            <a:r>
              <a:rPr lang="pl-PL" dirty="0" smtClean="0">
                <a:solidFill>
                  <a:srgbClr val="00B050"/>
                </a:solidFill>
              </a:rPr>
              <a:t>przeplata poszczególne chwyty (techniki).</a:t>
            </a:r>
          </a:p>
          <a:p>
            <a:pPr>
              <a:buNone/>
            </a:pPr>
            <a:r>
              <a:rPr lang="pl-PL" dirty="0" smtClean="0">
                <a:solidFill>
                  <a:srgbClr val="00B050"/>
                </a:solidFill>
              </a:rPr>
              <a:t>Każdy chwyt powtarzamy </a:t>
            </a:r>
            <a:r>
              <a:rPr lang="pl-PL" dirty="0" smtClean="0">
                <a:solidFill>
                  <a:srgbClr val="00B050"/>
                </a:solidFill>
              </a:rPr>
              <a:t>2, 3 </a:t>
            </a:r>
            <a:r>
              <a:rPr lang="pl-PL" dirty="0" smtClean="0">
                <a:solidFill>
                  <a:srgbClr val="00B050"/>
                </a:solidFill>
              </a:rPr>
              <a:t>razy, po czym następuje 2 – 3 </a:t>
            </a:r>
            <a:r>
              <a:rPr lang="pl-PL" dirty="0" err="1" smtClean="0">
                <a:solidFill>
                  <a:srgbClr val="00B050"/>
                </a:solidFill>
              </a:rPr>
              <a:t>przegłaskania</a:t>
            </a:r>
            <a:r>
              <a:rPr lang="pl-PL" dirty="0" smtClean="0">
                <a:solidFill>
                  <a:srgbClr val="00B050"/>
                </a:solidFill>
              </a:rPr>
              <a:t> masowanego miejsca i przechodzimy do kolejnego chwytu</a:t>
            </a:r>
            <a:r>
              <a:rPr lang="pl-PL" dirty="0" smtClean="0">
                <a:solidFill>
                  <a:srgbClr val="00B050"/>
                </a:solidFill>
              </a:rPr>
              <a:t>.</a:t>
            </a:r>
            <a:endParaRPr lang="pl-PL" dirty="0" smtClean="0">
              <a:solidFill>
                <a:srgbClr val="00B050"/>
              </a:solidFill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pl-PL" dirty="0" smtClean="0">
                <a:solidFill>
                  <a:srgbClr val="0070C0"/>
                </a:solidFill>
                <a:effectLst/>
              </a:rPr>
              <a:t>Kolejność chwytów</a:t>
            </a:r>
            <a:endParaRPr lang="pl-PL" dirty="0">
              <a:solidFill>
                <a:srgbClr val="0070C0"/>
              </a:solidFill>
              <a:effectLst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112</TotalTime>
  <Words>446</Words>
  <Application>Microsoft Office PowerPoint</Application>
  <PresentationFormat>Pokaz na ekranie (4:3)</PresentationFormat>
  <Paragraphs>31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Hol</vt:lpstr>
      <vt:lpstr>Pracownia masażu cz. 2</vt:lpstr>
      <vt:lpstr>Ułożenie pacjenta</vt:lpstr>
      <vt:lpstr>Slajd 3</vt:lpstr>
      <vt:lpstr>Kolejność chwytów</vt:lpstr>
      <vt:lpstr>Kolejność chwytów</vt:lpstr>
      <vt:lpstr>Kolejność chwytów</vt:lpstr>
      <vt:lpstr>Kolejność chwytów</vt:lpstr>
      <vt:lpstr>Kolejność chwytów</vt:lpstr>
      <vt:lpstr>Kolejność chwytów</vt:lpstr>
      <vt:lpstr>Link do filmu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Teoria masażu cz. 7</dc:title>
  <dc:creator>Kalka Tomasz</dc:creator>
  <cp:lastModifiedBy>Kalka Tomasz</cp:lastModifiedBy>
  <cp:revision>110</cp:revision>
  <dcterms:created xsi:type="dcterms:W3CDTF">2020-10-31T16:42:46Z</dcterms:created>
  <dcterms:modified xsi:type="dcterms:W3CDTF">2020-11-15T19:04:14Z</dcterms:modified>
</cp:coreProperties>
</file>