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9DC1216-FE65-4392-ABBB-3499B85F7BB3}" type="datetimeFigureOut">
              <a:rPr lang="pl-PL" smtClean="0"/>
              <a:t>2020-06-02</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11DBC0E-22B5-4FA4-ACDF-0B21D60F0F17}" type="slidenum">
              <a:rPr lang="pl-PL" smtClean="0"/>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DC1216-FE65-4392-ABBB-3499B85F7BB3}" type="datetimeFigureOut">
              <a:rPr lang="pl-PL" smtClean="0"/>
              <a:t>2020-06-02</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DBC0E-22B5-4FA4-ACDF-0B21D60F0F17}" type="slidenum">
              <a:rPr lang="pl-PL" smtClean="0"/>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857233"/>
            <a:ext cx="7772400" cy="2743218"/>
          </a:xfrm>
        </p:spPr>
        <p:txBody>
          <a:bodyPr>
            <a:normAutofit/>
          </a:bodyPr>
          <a:lstStyle/>
          <a:p>
            <a:r>
              <a:rPr lang="pl-PL" b="1" dirty="0"/>
              <a:t>Prawne aspekty prowadzenia </a:t>
            </a:r>
            <a:r>
              <a:rPr lang="pl-PL" b="1" dirty="0" smtClean="0"/>
              <a:t>działalności </a:t>
            </a:r>
            <a:r>
              <a:rPr lang="pl-PL" b="1" dirty="0"/>
              <a:t>agroturystycznej i turystyki wiejskiej</a:t>
            </a:r>
          </a:p>
        </p:txBody>
      </p:sp>
      <p:sp>
        <p:nvSpPr>
          <p:cNvPr id="3" name="Podtytuł 2"/>
          <p:cNvSpPr>
            <a:spLocks noGrp="1"/>
          </p:cNvSpPr>
          <p:nvPr>
            <p:ph type="subTitle" idx="1"/>
          </p:nvPr>
        </p:nvSpPr>
        <p:spPr>
          <a:xfrm>
            <a:off x="1371600" y="3929066"/>
            <a:ext cx="6400800" cy="1709734"/>
          </a:xfrm>
        </p:spPr>
        <p:txBody>
          <a:bodyPr/>
          <a:lstStyle/>
          <a:p>
            <a:endParaRPr lang="pl-PL" dirty="0"/>
          </a:p>
        </p:txBody>
      </p:sp>
      <p:pic>
        <p:nvPicPr>
          <p:cNvPr id="28673" name="Picture 1" descr="C:\Users\user\Desktop\pobrane.jpg"/>
          <p:cNvPicPr>
            <a:picLocks noChangeAspect="1" noChangeArrowheads="1"/>
          </p:cNvPicPr>
          <p:nvPr/>
        </p:nvPicPr>
        <p:blipFill>
          <a:blip r:embed="rId2"/>
          <a:srcRect/>
          <a:stretch>
            <a:fillRect/>
          </a:stretch>
        </p:blipFill>
        <p:spPr bwMode="auto">
          <a:xfrm>
            <a:off x="3214678" y="3857628"/>
            <a:ext cx="2619375" cy="17430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Obowiązki </a:t>
            </a:r>
            <a:r>
              <a:rPr lang="pl-PL" b="1" dirty="0" err="1"/>
              <a:t>kwaterodawcy</a:t>
            </a:r>
            <a:r>
              <a:rPr lang="pl-PL" b="1" dirty="0"/>
              <a:t> podejmującego żywienie turystów</a:t>
            </a:r>
            <a:endParaRPr lang="pl-PL" dirty="0"/>
          </a:p>
        </p:txBody>
      </p:sp>
      <p:sp>
        <p:nvSpPr>
          <p:cNvPr id="4" name="Prostokąt 3"/>
          <p:cNvSpPr/>
          <p:nvPr/>
        </p:nvSpPr>
        <p:spPr>
          <a:xfrm>
            <a:off x="357158" y="1571612"/>
            <a:ext cx="8358246" cy="4770537"/>
          </a:xfrm>
          <a:prstGeom prst="rect">
            <a:avLst/>
          </a:prstGeom>
        </p:spPr>
        <p:txBody>
          <a:bodyPr wrap="square">
            <a:spAutoFit/>
          </a:bodyPr>
          <a:lstStyle/>
          <a:p>
            <a:pPr algn="just"/>
            <a:r>
              <a:rPr lang="pl-PL" sz="1600" dirty="0" smtClean="0"/>
              <a:t>	Doskonałą </a:t>
            </a:r>
            <a:r>
              <a:rPr lang="pl-PL" sz="1600" dirty="0"/>
              <a:t>możliwością rozszerzenia usług świadczonych przez gospodarstwo agroturystyczne jest oferowanie wyżywienia oraz umożliwienie zakupu produktów z naszego gospodarstwa. Podnosi to znacznie jakość całej oferty wypoczynku. Wspólne zasiadanie do stołu możne stać się elementem jednoczącym rodzinę i gości. Oferowane posiłki zawierające </a:t>
            </a:r>
            <a:r>
              <a:rPr lang="pl-PL" sz="1600" dirty="0" smtClean="0"/>
              <a:t>dania</a:t>
            </a:r>
            <a:br>
              <a:rPr lang="pl-PL" sz="1600" dirty="0" smtClean="0"/>
            </a:br>
            <a:r>
              <a:rPr lang="pl-PL" sz="1600" dirty="0" smtClean="0"/>
              <a:t> </a:t>
            </a:r>
            <a:r>
              <a:rPr lang="pl-PL" sz="1600" dirty="0"/>
              <a:t>i potrawy regionalne, będą stanowić dodatkową atrakcję i przyczynią się do poznania lokalnej kultury i tradycji. Należy pamiętać o tym, że goście podczas pobytu będą zwracać uwagę na sposób produkcji i pozyskiwania surowców spożywczych, jak również na warunki, w jakich odbywa się przygotowanie posiłków</a:t>
            </a:r>
            <a:r>
              <a:rPr lang="pl-PL" sz="1600" dirty="0" smtClean="0"/>
              <a:t>.</a:t>
            </a:r>
          </a:p>
          <a:p>
            <a:pPr algn="just"/>
            <a:endParaRPr lang="pl-PL" sz="1600" dirty="0"/>
          </a:p>
          <a:p>
            <a:pPr algn="just"/>
            <a:r>
              <a:rPr lang="pl-PL" sz="1600" dirty="0" smtClean="0"/>
              <a:t>	W </a:t>
            </a:r>
            <a:r>
              <a:rPr lang="pl-PL" sz="1600" dirty="0"/>
              <a:t>świetle obowiązującego prawa pełną odpowiedzialność za zapewnienie bezpieczeństwa zdrowotnego żywności ponosi przedsiębiorca (dotyczy również rolników) produkujący lub wprowadzający ją do obrotu. On też odpowiada za wszelkie szkody i uszczerbki na zdrowiu konsumenta, spowodowane niewłaściwą jakością zdrowotną żywności. Prowadzenie żywienia gości w gospodarstwie agroturystycznym zobowiązuje do spełnienia podstawowych wymogów sanitarno-higienicznych i zapewnienie właściwego bezpieczeństwa i wysokiej jakości zdrowotnej przygotowywanych posiłków. Obligują do tego przepisy Europejskiego Prawa Żywnościowego </a:t>
            </a:r>
            <a:r>
              <a:rPr lang="pl-PL" sz="1600" dirty="0" smtClean="0"/>
              <a:t>i </a:t>
            </a:r>
            <a:r>
              <a:rPr lang="pl-PL" sz="1600" dirty="0"/>
              <a:t>Ustawy o Bezpieczeństwie Żywności i Żywienia. W praktyce oznacza to realizację zasad Dobrej Praktyki Higienicznej (GHP), Dobrej Praktyki Produkcyjnej (GMP), Dobrej Praktyki Cateringowej (GCP) oraz elementów systemu HACCP.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71472" y="642918"/>
            <a:ext cx="8143932" cy="5355312"/>
          </a:xfrm>
          <a:prstGeom prst="rect">
            <a:avLst/>
          </a:prstGeom>
        </p:spPr>
        <p:txBody>
          <a:bodyPr wrap="square">
            <a:spAutoFit/>
          </a:bodyPr>
          <a:lstStyle/>
          <a:p>
            <a:r>
              <a:rPr lang="pl-PL" b="1" i="1" dirty="0">
                <a:solidFill>
                  <a:schemeClr val="accent6">
                    <a:lumMod val="75000"/>
                  </a:schemeClr>
                </a:solidFill>
              </a:rPr>
              <a:t>GHP</a:t>
            </a:r>
            <a:r>
              <a:rPr lang="pl-PL" i="1" dirty="0">
                <a:solidFill>
                  <a:schemeClr val="accent6">
                    <a:lumMod val="75000"/>
                  </a:schemeClr>
                </a:solidFill>
              </a:rPr>
              <a:t> oznacza działania, które muszą być podjęte i warunki higieniczne, które muszą być spełnione  odbywały się w sposób zapewniający i kontrolowane na wszystkich etapach produkcji lub obrotu, aby zapewnić bezpieczeństwo </a:t>
            </a:r>
            <a:r>
              <a:rPr lang="pl-PL" i="1" dirty="0" smtClean="0">
                <a:solidFill>
                  <a:schemeClr val="accent6">
                    <a:lumMod val="75000"/>
                  </a:schemeClr>
                </a:solidFill>
              </a:rPr>
              <a:t>żywności.</a:t>
            </a:r>
          </a:p>
          <a:p>
            <a:endParaRPr lang="pl-PL" dirty="0"/>
          </a:p>
          <a:p>
            <a:r>
              <a:rPr lang="pl-PL" b="1" dirty="0">
                <a:solidFill>
                  <a:schemeClr val="tx2">
                    <a:lumMod val="60000"/>
                    <a:lumOff val="40000"/>
                  </a:schemeClr>
                </a:solidFill>
              </a:rPr>
              <a:t>GMP</a:t>
            </a:r>
            <a:r>
              <a:rPr lang="pl-PL" dirty="0">
                <a:solidFill>
                  <a:schemeClr val="tx2">
                    <a:lumMod val="60000"/>
                    <a:lumOff val="40000"/>
                  </a:schemeClr>
                </a:solidFill>
              </a:rPr>
              <a:t> oznacza działania, które muszą być podjęte i warunki, które muszą być spełnione, aby produkcja żywności oraz materiałów, i wyrobów przeznaczonych do kontaktu z żywnością odbywały się w sposób zapewniający jakość zdrowotną żywności, zgodnie z jej przeznaczeniem</a:t>
            </a:r>
            <a:r>
              <a:rPr lang="pl-PL" dirty="0" smtClean="0">
                <a:solidFill>
                  <a:schemeClr val="tx2">
                    <a:lumMod val="60000"/>
                    <a:lumOff val="40000"/>
                  </a:schemeClr>
                </a:solidFill>
              </a:rPr>
              <a:t>.</a:t>
            </a:r>
          </a:p>
          <a:p>
            <a:endParaRPr lang="pl-PL" dirty="0"/>
          </a:p>
          <a:p>
            <a:r>
              <a:rPr lang="pl-PL" b="1" dirty="0">
                <a:solidFill>
                  <a:schemeClr val="accent3">
                    <a:lumMod val="75000"/>
                  </a:schemeClr>
                </a:solidFill>
              </a:rPr>
              <a:t>GCP</a:t>
            </a:r>
            <a:r>
              <a:rPr lang="pl-PL" dirty="0">
                <a:solidFill>
                  <a:schemeClr val="accent3">
                    <a:lumMod val="75000"/>
                  </a:schemeClr>
                </a:solidFill>
              </a:rPr>
              <a:t> (Dobra Praktyka Cateringowa) obejmuje wszystkie podstawowe wymagania dotyczące prowadzenia procesów technologicznych oraz wyposażenia, które są niezbędne do wyprodukowania posiłków o właściwej jakości zdrowotnej, bezpiecznych dla </a:t>
            </a:r>
            <a:r>
              <a:rPr lang="pl-PL" dirty="0" smtClean="0">
                <a:solidFill>
                  <a:schemeClr val="accent3">
                    <a:lumMod val="75000"/>
                  </a:schemeClr>
                </a:solidFill>
              </a:rPr>
              <a:t>konsumenta.</a:t>
            </a:r>
          </a:p>
          <a:p>
            <a:endParaRPr lang="pl-PL" dirty="0"/>
          </a:p>
          <a:p>
            <a:r>
              <a:rPr lang="pl-PL" b="1" dirty="0">
                <a:solidFill>
                  <a:srgbClr val="FF0000"/>
                </a:solidFill>
              </a:rPr>
              <a:t>HACCP </a:t>
            </a:r>
            <a:r>
              <a:rPr lang="pl-PL" dirty="0">
                <a:solidFill>
                  <a:srgbClr val="FF0000"/>
                </a:solidFill>
              </a:rPr>
              <a:t>- System Analizy Zagrożeń i Krytycznych Punktów Kontroli oznacza metodę zapewnienia bezpieczeństwa żywności, która opiera się na zapobieganiu zagrożeniom.. Polega na zidentyfikowaniu miejsc, w których mogą pojawić się niebezpieczeństwa i odpowiednim zareagowaniu, jeśli zagrożenie nastąpi. Wymóg wdrażania i stosowania zasad systemu HACCP obowiązuje od dnia 1 maja 2004 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1472" y="274638"/>
            <a:ext cx="8115328" cy="1797040"/>
          </a:xfrm>
        </p:spPr>
        <p:txBody>
          <a:bodyPr>
            <a:normAutofit fontScale="90000"/>
          </a:bodyPr>
          <a:lstStyle/>
          <a:p>
            <a:r>
              <a:rPr lang="pl-PL" b="1" dirty="0"/>
              <a:t>Przygotowanie posiłków wymaga zwrócenia szczególnej uwagi na następujące kwestie:</a:t>
            </a:r>
            <a:endParaRPr lang="pl-PL" dirty="0"/>
          </a:p>
        </p:txBody>
      </p:sp>
      <p:sp>
        <p:nvSpPr>
          <p:cNvPr id="3" name="Prostokąt 2"/>
          <p:cNvSpPr/>
          <p:nvPr/>
        </p:nvSpPr>
        <p:spPr>
          <a:xfrm>
            <a:off x="714348" y="2285992"/>
            <a:ext cx="7786742" cy="4385816"/>
          </a:xfrm>
          <a:prstGeom prst="rect">
            <a:avLst/>
          </a:prstGeom>
        </p:spPr>
        <p:txBody>
          <a:bodyPr wrap="square">
            <a:spAutoFit/>
          </a:bodyPr>
          <a:lstStyle/>
          <a:p>
            <a:pPr>
              <a:lnSpc>
                <a:spcPct val="150000"/>
              </a:lnSpc>
            </a:pPr>
            <a:r>
              <a:rPr lang="pl-PL" dirty="0" smtClean="0"/>
              <a:t>- Higieny </a:t>
            </a:r>
            <a:r>
              <a:rPr lang="pl-PL" dirty="0"/>
              <a:t>osobistej i warunków zdrowia</a:t>
            </a:r>
          </a:p>
          <a:p>
            <a:pPr>
              <a:lnSpc>
                <a:spcPct val="150000"/>
              </a:lnSpc>
            </a:pPr>
            <a:r>
              <a:rPr lang="pl-PL" dirty="0" smtClean="0"/>
              <a:t>- Eliminowanie </a:t>
            </a:r>
            <a:r>
              <a:rPr lang="pl-PL" dirty="0"/>
              <a:t>ewentualnych zanieczyszczeń krzyżowych podczas całego </a:t>
            </a:r>
            <a:r>
              <a:rPr lang="pl-PL" dirty="0" smtClean="0"/>
              <a:t>procesu</a:t>
            </a:r>
            <a:br>
              <a:rPr lang="pl-PL" dirty="0" smtClean="0"/>
            </a:br>
            <a:r>
              <a:rPr lang="pl-PL" dirty="0" smtClean="0"/>
              <a:t>   produkcyjnego</a:t>
            </a:r>
            <a:r>
              <a:rPr lang="pl-PL" dirty="0"/>
              <a:t>,</a:t>
            </a:r>
          </a:p>
          <a:p>
            <a:pPr>
              <a:lnSpc>
                <a:spcPct val="150000"/>
              </a:lnSpc>
            </a:pPr>
            <a:r>
              <a:rPr lang="pl-PL" dirty="0" smtClean="0"/>
              <a:t>- Selekcję </a:t>
            </a:r>
            <a:r>
              <a:rPr lang="pl-PL" dirty="0"/>
              <a:t>surowców i ich prawidłowe przechowywanie,</a:t>
            </a:r>
          </a:p>
          <a:p>
            <a:pPr>
              <a:lnSpc>
                <a:spcPct val="150000"/>
              </a:lnSpc>
            </a:pPr>
            <a:r>
              <a:rPr lang="pl-PL" dirty="0" smtClean="0"/>
              <a:t>- Prowadzenie </a:t>
            </a:r>
            <a:r>
              <a:rPr lang="pl-PL" dirty="0"/>
              <a:t>prawidłowej obróbki wstępnej surowców,</a:t>
            </a:r>
          </a:p>
          <a:p>
            <a:pPr>
              <a:lnSpc>
                <a:spcPct val="150000"/>
              </a:lnSpc>
            </a:pPr>
            <a:r>
              <a:rPr lang="pl-PL" dirty="0" smtClean="0"/>
              <a:t>- Prawidłowe </a:t>
            </a:r>
            <a:r>
              <a:rPr lang="pl-PL" dirty="0"/>
              <a:t>przeprowadzenie obróbki cieplnej, przestrzeganie właściwych </a:t>
            </a:r>
            <a:r>
              <a:rPr lang="pl-PL" dirty="0" smtClean="0"/>
              <a:t/>
            </a:r>
            <a:br>
              <a:rPr lang="pl-PL" dirty="0" smtClean="0"/>
            </a:br>
            <a:r>
              <a:rPr lang="pl-PL" dirty="0" smtClean="0"/>
              <a:t>  parametrów </a:t>
            </a:r>
            <a:r>
              <a:rPr lang="pl-PL" dirty="0"/>
              <a:t>procesu technologicznego,</a:t>
            </a:r>
          </a:p>
          <a:p>
            <a:pPr>
              <a:lnSpc>
                <a:spcPct val="150000"/>
              </a:lnSpc>
            </a:pPr>
            <a:r>
              <a:rPr lang="pl-PL" dirty="0" smtClean="0"/>
              <a:t>- Prawidłowe </a:t>
            </a:r>
            <a:r>
              <a:rPr lang="pl-PL" dirty="0"/>
              <a:t>przechowywanie gotowych potraw,</a:t>
            </a:r>
          </a:p>
          <a:p>
            <a:pPr>
              <a:lnSpc>
                <a:spcPct val="150000"/>
              </a:lnSpc>
            </a:pPr>
            <a:r>
              <a:rPr lang="pl-PL" dirty="0" smtClean="0"/>
              <a:t>- Prawidłowe </a:t>
            </a:r>
            <a:r>
              <a:rPr lang="pl-PL" dirty="0"/>
              <a:t>serwowanie posiłków</a:t>
            </a:r>
            <a:r>
              <a:rPr lang="pl-PL" dirty="0" smtClean="0"/>
              <a:t>,</a:t>
            </a:r>
            <a:endParaRPr lang="pl-PL" dirty="0"/>
          </a:p>
          <a:p>
            <a:r>
              <a:rPr lang="pl-PL" dirty="0" smtClean="0"/>
              <a:t/>
            </a:r>
            <a:br>
              <a:rPr lang="pl-PL" dirty="0" smtClean="0"/>
            </a:br>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700" b="1" dirty="0"/>
              <a:t>Odpowiedzialność cywilna osób świadczących </a:t>
            </a:r>
            <a:r>
              <a:rPr lang="pl-PL" sz="2700" b="1" dirty="0" smtClean="0"/>
              <a:t>usługi</a:t>
            </a:r>
            <a:br>
              <a:rPr lang="pl-PL" sz="2700" b="1" dirty="0" smtClean="0"/>
            </a:br>
            <a:r>
              <a:rPr lang="pl-PL" sz="2700" b="1" dirty="0" smtClean="0"/>
              <a:t> </a:t>
            </a:r>
            <a:r>
              <a:rPr lang="pl-PL" sz="2700" b="1" dirty="0"/>
              <a:t>w gospodarstwach agroturystycznych</a:t>
            </a:r>
            <a:endParaRPr lang="pl-PL" sz="2700" dirty="0"/>
          </a:p>
        </p:txBody>
      </p:sp>
      <p:sp>
        <p:nvSpPr>
          <p:cNvPr id="4" name="Prostokąt 3"/>
          <p:cNvSpPr/>
          <p:nvPr/>
        </p:nvSpPr>
        <p:spPr>
          <a:xfrm>
            <a:off x="785786" y="2071678"/>
            <a:ext cx="7500990" cy="3416320"/>
          </a:xfrm>
          <a:prstGeom prst="rect">
            <a:avLst/>
          </a:prstGeom>
        </p:spPr>
        <p:txBody>
          <a:bodyPr wrap="square">
            <a:spAutoFit/>
          </a:bodyPr>
          <a:lstStyle/>
          <a:p>
            <a:pPr algn="just"/>
            <a:r>
              <a:rPr lang="pl-PL" sz="2400" dirty="0"/>
              <a:t>Rolnik zgodnie z ustawą o działalności ubezpieczeniowej jest zobowiązany do zawarcia trzech umów ubezpieczenia</a:t>
            </a:r>
            <a:r>
              <a:rPr lang="pl-PL" sz="2400" dirty="0" smtClean="0"/>
              <a:t>:</a:t>
            </a:r>
          </a:p>
          <a:p>
            <a:pPr algn="just"/>
            <a:endParaRPr lang="pl-PL" sz="2400" dirty="0"/>
          </a:p>
          <a:p>
            <a:pPr marL="342900" indent="-342900" algn="just">
              <a:buAutoNum type="arabicPeriod"/>
            </a:pPr>
            <a:r>
              <a:rPr lang="pl-PL" sz="2400" dirty="0" smtClean="0"/>
              <a:t>Ubezpieczenie </a:t>
            </a:r>
            <a:r>
              <a:rPr lang="pl-PL" sz="2400" dirty="0"/>
              <a:t>OC posiadaczy pojazdów mechanicznych</a:t>
            </a:r>
            <a:r>
              <a:rPr lang="pl-PL" sz="2400" dirty="0" smtClean="0"/>
              <a:t>.</a:t>
            </a:r>
          </a:p>
          <a:p>
            <a:pPr marL="342900" indent="-342900" algn="just">
              <a:buAutoNum type="arabicPeriod"/>
            </a:pPr>
            <a:endParaRPr lang="pl-PL" sz="2400" dirty="0"/>
          </a:p>
          <a:p>
            <a:pPr algn="just"/>
            <a:r>
              <a:rPr lang="pl-PL" sz="2400" dirty="0" smtClean="0"/>
              <a:t>2. Ubezpieczenie </a:t>
            </a:r>
            <a:r>
              <a:rPr lang="pl-PL" sz="2400" dirty="0"/>
              <a:t>OC rolników z tytułu </a:t>
            </a:r>
            <a:r>
              <a:rPr lang="pl-PL" sz="2400" dirty="0" smtClean="0"/>
              <a:t>prowadzenia</a:t>
            </a:r>
            <a:br>
              <a:rPr lang="pl-PL" sz="2400" dirty="0" smtClean="0"/>
            </a:br>
            <a:r>
              <a:rPr lang="pl-PL" sz="2400" dirty="0" smtClean="0"/>
              <a:t>       </a:t>
            </a:r>
            <a:r>
              <a:rPr lang="pl-PL" sz="2400" dirty="0"/>
              <a:t>gospodarstwa </a:t>
            </a:r>
            <a:r>
              <a:rPr lang="pl-PL" sz="2400" dirty="0" smtClean="0"/>
              <a:t>rolnego</a:t>
            </a:r>
          </a:p>
          <a:p>
            <a:pPr algn="just"/>
            <a:endParaRPr lang="pl-PL" sz="2400" dirty="0"/>
          </a:p>
          <a:p>
            <a:pPr algn="just"/>
            <a:r>
              <a:rPr lang="pl-PL" sz="2400" dirty="0" smtClean="0"/>
              <a:t>3. Ubezpieczenie </a:t>
            </a:r>
            <a:r>
              <a:rPr lang="pl-PL" sz="2400" dirty="0"/>
              <a:t>budynków w gospodarstwie rolnym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571472" y="428604"/>
            <a:ext cx="7929618" cy="6370975"/>
          </a:xfrm>
          <a:prstGeom prst="rect">
            <a:avLst/>
          </a:prstGeom>
        </p:spPr>
        <p:txBody>
          <a:bodyPr wrap="square">
            <a:spAutoFit/>
          </a:bodyPr>
          <a:lstStyle/>
          <a:p>
            <a:pPr algn="just"/>
            <a:r>
              <a:rPr lang="pl-PL" sz="2400" i="1" dirty="0"/>
              <a:t>Odpowiedzialność cywilna polega na konieczności ponoszenia skutków majątkowych swojego działania, wyrządzającego innym szkodę. Zwykle przybiera formę odszkodowania, czyli sumy odpowiadającej wartości poniesionej szkody jak </a:t>
            </a:r>
            <a:r>
              <a:rPr lang="pl-PL" sz="2400" i="1" dirty="0" smtClean="0"/>
              <a:t/>
            </a:r>
            <a:br>
              <a:rPr lang="pl-PL" sz="2400" i="1" dirty="0" smtClean="0"/>
            </a:br>
            <a:r>
              <a:rPr lang="pl-PL" sz="2400" i="1" dirty="0" smtClean="0"/>
              <a:t>i </a:t>
            </a:r>
            <a:r>
              <a:rPr lang="pl-PL" sz="2400" i="1" dirty="0"/>
              <a:t>utraconych korzyści, wynikających np. z niebezpieczeństwa pomieszczeń i urządzeń, zajęć rekreacyjnych, nie wywiązania się z umowy</a:t>
            </a:r>
            <a:r>
              <a:rPr lang="pl-PL" sz="2400" i="1" dirty="0" smtClean="0"/>
              <a:t>).</a:t>
            </a:r>
          </a:p>
          <a:p>
            <a:pPr algn="just"/>
            <a:endParaRPr lang="pl-PL" sz="2400" dirty="0"/>
          </a:p>
          <a:p>
            <a:pPr algn="just"/>
            <a:r>
              <a:rPr lang="pl-PL" sz="2400" i="1" dirty="0"/>
              <a:t>Ze względu na określenie w kodeksie cywilnym definicji przedsiębiorcy, szerszej niż definicja w prawie działalności gospodarczej, rolnicy świadczący usługi agroturystyczne też są uważani za przedsiębiorców. Oznacza to podwyższone wymagania co do staranności w wykonaniu zobowiązań wobec gości, a jednym ze sposobów ograniczenia ryzyka związanego </a:t>
            </a:r>
            <a:r>
              <a:rPr lang="pl-PL" sz="2400" i="1" dirty="0" smtClean="0"/>
              <a:t>z </a:t>
            </a:r>
            <a:r>
              <a:rPr lang="pl-PL" sz="2400" i="1" dirty="0"/>
              <a:t>odpowiedzialnością cywilną wobec gości może być dobrowolne ubezpieczenie OC, rozszerzające ochronę gwarantowaną.</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00034" y="642918"/>
            <a:ext cx="7715304" cy="4893647"/>
          </a:xfrm>
          <a:prstGeom prst="rect">
            <a:avLst/>
          </a:prstGeom>
        </p:spPr>
        <p:txBody>
          <a:bodyPr wrap="square">
            <a:spAutoFit/>
          </a:bodyPr>
          <a:lstStyle/>
          <a:p>
            <a:pPr algn="just"/>
            <a:r>
              <a:rPr lang="pl-PL" sz="2400" dirty="0"/>
              <a:t>Właściciel gospodarstwa agroturystycznego ponosi pełną odpowiedzialność za bezpieczeństwo gości, dlatego należy spełnić wymogi w zakresie bezpieczeństwa poprzez</a:t>
            </a:r>
            <a:r>
              <a:rPr lang="pl-PL" sz="2400" dirty="0" smtClean="0"/>
              <a:t>:</a:t>
            </a:r>
          </a:p>
          <a:p>
            <a:endParaRPr lang="pl-PL" sz="2400" dirty="0"/>
          </a:p>
          <a:p>
            <a:r>
              <a:rPr lang="pl-PL" sz="2400" dirty="0" smtClean="0"/>
              <a:t>1. zabezpieczenie </a:t>
            </a:r>
            <a:r>
              <a:rPr lang="pl-PL" sz="2400" dirty="0"/>
              <a:t>miejsc </a:t>
            </a:r>
            <a:r>
              <a:rPr lang="pl-PL" sz="2400" dirty="0" smtClean="0"/>
              <a:t>niebezpiecznych</a:t>
            </a:r>
          </a:p>
          <a:p>
            <a:endParaRPr lang="pl-PL" sz="2400" dirty="0"/>
          </a:p>
          <a:p>
            <a:r>
              <a:rPr lang="pl-PL" sz="2400" dirty="0" smtClean="0"/>
              <a:t>2. odpowiednie </a:t>
            </a:r>
            <a:r>
              <a:rPr lang="pl-PL" sz="2400" dirty="0"/>
              <a:t>oświetlenie domu i </a:t>
            </a:r>
            <a:r>
              <a:rPr lang="pl-PL" sz="2400" dirty="0" smtClean="0"/>
              <a:t>otoczenia</a:t>
            </a:r>
          </a:p>
          <a:p>
            <a:endParaRPr lang="pl-PL" sz="2400" dirty="0"/>
          </a:p>
          <a:p>
            <a:r>
              <a:rPr lang="pl-PL" sz="2400" dirty="0" smtClean="0"/>
              <a:t>3. odpowiednią </a:t>
            </a:r>
            <a:r>
              <a:rPr lang="pl-PL" sz="2400" dirty="0"/>
              <a:t>ochronę </a:t>
            </a:r>
            <a:r>
              <a:rPr lang="pl-PL" sz="2400" dirty="0" smtClean="0"/>
              <a:t>przeciwpożarową</a:t>
            </a:r>
          </a:p>
          <a:p>
            <a:endParaRPr lang="pl-PL" sz="2400" dirty="0"/>
          </a:p>
          <a:p>
            <a:r>
              <a:rPr lang="pl-PL" sz="2400" dirty="0" smtClean="0"/>
              <a:t>4. produkcję </a:t>
            </a:r>
            <a:r>
              <a:rPr lang="pl-PL" sz="2400" dirty="0"/>
              <a:t>bezpiecznej żywności</a:t>
            </a:r>
          </a:p>
          <a:p>
            <a:r>
              <a:rPr lang="pl-PL" sz="2400" dirty="0" smtClean="0"/>
              <a:t/>
            </a:r>
            <a:br>
              <a:rPr lang="pl-PL" sz="2400" dirty="0" smtClean="0"/>
            </a:br>
            <a:endParaRPr lang="pl-PL" sz="2400" dirty="0"/>
          </a:p>
        </p:txBody>
      </p:sp>
      <p:pic>
        <p:nvPicPr>
          <p:cNvPr id="4098" name="Picture 2" descr="Turystyka a koronawirus - jakie problemy mają klienci biur podróży ..."/>
          <p:cNvPicPr>
            <a:picLocks noChangeAspect="1" noChangeArrowheads="1"/>
          </p:cNvPicPr>
          <p:nvPr/>
        </p:nvPicPr>
        <p:blipFill>
          <a:blip r:embed="rId2"/>
          <a:srcRect/>
          <a:stretch>
            <a:fillRect/>
          </a:stretch>
        </p:blipFill>
        <p:spPr bwMode="auto">
          <a:xfrm>
            <a:off x="6143636" y="4071942"/>
            <a:ext cx="2066925" cy="2219326"/>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285720" y="142852"/>
            <a:ext cx="8286808" cy="6500858"/>
          </a:xfrm>
          <a:prstGeom prst="rect">
            <a:avLst/>
          </a:prstGeom>
        </p:spPr>
        <p:txBody>
          <a:bodyPr wrap="square">
            <a:spAutoFit/>
          </a:bodyPr>
          <a:lstStyle/>
          <a:p>
            <a:r>
              <a:rPr lang="pl-PL" b="1" dirty="0"/>
              <a:t>Obowiązki rolnika prowadzącego działalność agroturystyczną</a:t>
            </a:r>
            <a:r>
              <a:rPr lang="pl-PL" b="1" dirty="0" smtClean="0"/>
              <a:t>:</a:t>
            </a:r>
          </a:p>
          <a:p>
            <a:endParaRPr lang="pl-PL" dirty="0"/>
          </a:p>
          <a:p>
            <a:r>
              <a:rPr lang="pl-PL" dirty="0"/>
              <a:t>*</a:t>
            </a:r>
            <a:r>
              <a:rPr lang="pl-PL" dirty="0" smtClean="0"/>
              <a:t>Prowadzić </a:t>
            </a:r>
            <a:r>
              <a:rPr lang="pl-PL" dirty="0"/>
              <a:t>czynne gospodarstwo rolnego</a:t>
            </a:r>
            <a:r>
              <a:rPr lang="pl-PL" dirty="0" smtClean="0"/>
              <a:t>,</a:t>
            </a:r>
          </a:p>
          <a:p>
            <a:endParaRPr lang="pl-PL" dirty="0"/>
          </a:p>
          <a:p>
            <a:r>
              <a:rPr lang="pl-PL" dirty="0" smtClean="0"/>
              <a:t>*Udostępniać </a:t>
            </a:r>
            <a:r>
              <a:rPr lang="pl-PL" dirty="0"/>
              <a:t>budynki gospodarstwa spełniające wymogi w zakresie bezpieczeństwa</a:t>
            </a:r>
            <a:r>
              <a:rPr lang="pl-PL" dirty="0" smtClean="0"/>
              <a:t>,</a:t>
            </a:r>
            <a:br>
              <a:rPr lang="pl-PL" dirty="0" smtClean="0"/>
            </a:br>
            <a:r>
              <a:rPr lang="pl-PL" dirty="0" smtClean="0"/>
              <a:t>   funkcjonalności </a:t>
            </a:r>
            <a:r>
              <a:rPr lang="pl-PL" dirty="0"/>
              <a:t>i </a:t>
            </a:r>
            <a:r>
              <a:rPr lang="pl-PL" dirty="0" smtClean="0"/>
              <a:t>estetyki</a:t>
            </a:r>
          </a:p>
          <a:p>
            <a:endParaRPr lang="pl-PL" dirty="0"/>
          </a:p>
          <a:p>
            <a:r>
              <a:rPr lang="pl-PL" dirty="0" smtClean="0"/>
              <a:t>*Posiadać </a:t>
            </a:r>
            <a:r>
              <a:rPr lang="pl-PL" dirty="0"/>
              <a:t>pełne ubezpieczenie w KRUS lub </a:t>
            </a:r>
            <a:r>
              <a:rPr lang="pl-PL" dirty="0" smtClean="0"/>
              <a:t>ZUS</a:t>
            </a:r>
          </a:p>
          <a:p>
            <a:endParaRPr lang="pl-PL" dirty="0"/>
          </a:p>
          <a:p>
            <a:r>
              <a:rPr lang="pl-PL" dirty="0" smtClean="0"/>
              <a:t>*Posiadać </a:t>
            </a:r>
            <a:r>
              <a:rPr lang="pl-PL" dirty="0"/>
              <a:t>ubezpieczenie OC (rolnika, budynków, pojazdów) oraz </a:t>
            </a:r>
            <a:r>
              <a:rPr lang="pl-PL" dirty="0" smtClean="0"/>
              <a:t>dodatkowe</a:t>
            </a:r>
            <a:br>
              <a:rPr lang="pl-PL" dirty="0" smtClean="0"/>
            </a:br>
            <a:r>
              <a:rPr lang="pl-PL" dirty="0" smtClean="0"/>
              <a:t>  </a:t>
            </a:r>
            <a:r>
              <a:rPr lang="pl-PL" dirty="0"/>
              <a:t>ubezpieczenia </a:t>
            </a:r>
            <a:r>
              <a:rPr lang="pl-PL" dirty="0" smtClean="0"/>
              <a:t>gości</a:t>
            </a:r>
          </a:p>
          <a:p>
            <a:endParaRPr lang="pl-PL" dirty="0"/>
          </a:p>
          <a:p>
            <a:r>
              <a:rPr lang="pl-PL" dirty="0" smtClean="0"/>
              <a:t>*Opłata </a:t>
            </a:r>
            <a:r>
              <a:rPr lang="pl-PL" dirty="0"/>
              <a:t>podatku </a:t>
            </a:r>
            <a:r>
              <a:rPr lang="pl-PL" dirty="0" smtClean="0"/>
              <a:t>rolnego</a:t>
            </a:r>
          </a:p>
          <a:p>
            <a:endParaRPr lang="pl-PL" dirty="0"/>
          </a:p>
          <a:p>
            <a:r>
              <a:rPr lang="pl-PL" dirty="0" smtClean="0"/>
              <a:t>*Spełniać </a:t>
            </a:r>
            <a:r>
              <a:rPr lang="pl-PL" dirty="0"/>
              <a:t>wymagania w zakresie bezpieczeństwa </a:t>
            </a:r>
            <a:r>
              <a:rPr lang="pl-PL" dirty="0" smtClean="0"/>
              <a:t>żywności</a:t>
            </a:r>
          </a:p>
          <a:p>
            <a:endParaRPr lang="pl-PL" dirty="0"/>
          </a:p>
          <a:p>
            <a:r>
              <a:rPr lang="pl-PL" dirty="0" smtClean="0"/>
              <a:t>*Zgłosić </a:t>
            </a:r>
            <a:r>
              <a:rPr lang="pl-PL" dirty="0"/>
              <a:t>gospodarstwo do ewidencji innych obiektów hotelarskich w </a:t>
            </a:r>
            <a:r>
              <a:rPr lang="pl-PL" dirty="0" smtClean="0"/>
              <a:t>gminie</a:t>
            </a:r>
          </a:p>
          <a:p>
            <a:endParaRPr lang="pl-PL" dirty="0"/>
          </a:p>
          <a:p>
            <a:r>
              <a:rPr lang="pl-PL" dirty="0" smtClean="0"/>
              <a:t>*zgłosić </a:t>
            </a:r>
            <a:r>
              <a:rPr lang="pl-PL" dirty="0"/>
              <a:t>bazę żywieniowa do </a:t>
            </a:r>
            <a:r>
              <a:rPr lang="pl-PL" dirty="0" smtClean="0"/>
              <a:t>Sanepidu</a:t>
            </a:r>
          </a:p>
          <a:p>
            <a:endParaRPr lang="pl-PL" dirty="0"/>
          </a:p>
          <a:p>
            <a:r>
              <a:rPr lang="pl-PL" dirty="0" smtClean="0"/>
              <a:t>*doskonalić </a:t>
            </a:r>
            <a:r>
              <a:rPr lang="pl-PL" dirty="0"/>
              <a:t>swoją wiedze, być otwartym na współpracę z </a:t>
            </a:r>
            <a:r>
              <a:rPr lang="pl-PL" dirty="0" smtClean="0"/>
              <a:t>ludźmi</a:t>
            </a:r>
          </a:p>
          <a:p>
            <a:endParaRPr lang="pl-PL" dirty="0"/>
          </a:p>
          <a:p>
            <a:pPr algn="ctr"/>
            <a:r>
              <a:rPr lang="pl-PL" b="1" dirty="0"/>
              <a:t>PAMIĘTAJMY! nieznajomość prawa nie zwalnia z odpowiedzialności!</a:t>
            </a:r>
            <a:endParaRPr lang="pl-PL"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28596" y="285728"/>
            <a:ext cx="8215370" cy="6047809"/>
          </a:xfrm>
          <a:prstGeom prst="rect">
            <a:avLst/>
          </a:prstGeom>
        </p:spPr>
        <p:txBody>
          <a:bodyPr wrap="square">
            <a:spAutoFit/>
          </a:bodyPr>
          <a:lstStyle/>
          <a:p>
            <a:pPr algn="ctr"/>
            <a:r>
              <a:rPr lang="pl-PL" b="1" dirty="0"/>
              <a:t>Podsumowanie</a:t>
            </a:r>
            <a:endParaRPr lang="pl-PL" dirty="0"/>
          </a:p>
          <a:p>
            <a:pPr algn="just"/>
            <a:r>
              <a:rPr lang="pl-PL" dirty="0"/>
              <a:t> </a:t>
            </a:r>
          </a:p>
          <a:p>
            <a:pPr algn="just">
              <a:lnSpc>
                <a:spcPct val="150000"/>
              </a:lnSpc>
            </a:pPr>
            <a:r>
              <a:rPr lang="pl-PL" dirty="0" smtClean="0"/>
              <a:t>	Dzisiejszy </a:t>
            </a:r>
            <a:r>
              <a:rPr lang="pl-PL" dirty="0"/>
              <a:t>turysta nie przyjeżdża na wieś tylko po nocleg i jedzenie, a nawet jeżeli są to elementy bardzo ważne to i tak najczęściej nie są dostateczną motywacją wyjazdu na wieś. Dlatego właśnie musimy tworzyć lokalne markowe </a:t>
            </a:r>
            <a:r>
              <a:rPr lang="pl-PL" dirty="0" smtClean="0"/>
              <a:t>produkty turystyczne</a:t>
            </a:r>
            <a:r>
              <a:rPr lang="pl-PL" dirty="0"/>
              <a:t>. </a:t>
            </a:r>
            <a:r>
              <a:rPr lang="pl-PL" dirty="0" smtClean="0"/>
              <a:t/>
            </a:r>
            <a:br>
              <a:rPr lang="pl-PL" dirty="0" smtClean="0"/>
            </a:br>
            <a:r>
              <a:rPr lang="pl-PL" dirty="0" smtClean="0"/>
              <a:t>W </a:t>
            </a:r>
            <a:r>
              <a:rPr lang="pl-PL" dirty="0"/>
              <a:t>agroturystyce częścią takiego produktu jest samo gospodarstwo rolne, zwierzęta, procesy produkcyjne, otoczenie, ludzie, ale musi być to połączone z potencjałem tkwiącym w terenie, z jego kulturowym dziedzictwem i atrakcjami</a:t>
            </a:r>
            <a:r>
              <a:rPr lang="pl-PL" dirty="0" smtClean="0"/>
              <a:t>.</a:t>
            </a:r>
          </a:p>
          <a:p>
            <a:pPr algn="just">
              <a:lnSpc>
                <a:spcPct val="150000"/>
              </a:lnSpc>
            </a:pPr>
            <a:endParaRPr lang="pl-PL" dirty="0"/>
          </a:p>
          <a:p>
            <a:pPr algn="just">
              <a:lnSpc>
                <a:spcPct val="150000"/>
              </a:lnSpc>
            </a:pPr>
            <a:r>
              <a:rPr lang="pl-PL" dirty="0" smtClean="0"/>
              <a:t>	Współczesne </a:t>
            </a:r>
            <a:r>
              <a:rPr lang="pl-PL" dirty="0"/>
              <a:t>kierunki rozwoju turystyki, rosnąca konkurencja na rynku turystycznym oraz ciągle zmieniające się preferencje i upodobania turystów, powodują, że coraz większe znaczenia nabiera jakość świadczonych usług. Na rynku mają szanse przetrwać i rozwijać się tylko te gospodarstwa agroturystyczne i regiony, które zaoferują atrakcyjny produkt turystyczny.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42910" y="500042"/>
            <a:ext cx="8143932" cy="5078313"/>
          </a:xfrm>
          <a:prstGeom prst="rect">
            <a:avLst/>
          </a:prstGeom>
        </p:spPr>
        <p:txBody>
          <a:bodyPr wrap="square">
            <a:spAutoFit/>
          </a:bodyPr>
          <a:lstStyle/>
          <a:p>
            <a:pPr algn="just">
              <a:lnSpc>
                <a:spcPct val="150000"/>
              </a:lnSpc>
            </a:pPr>
            <a:r>
              <a:rPr lang="pl-PL" dirty="0"/>
              <a:t>Rozwój agroturystyki uwarunkowany jest również aktywnością społeczności i władz lokalnych. Jednym z podstawowych instrumentów zarządzania lokalną gospodarką turystyczną jest strategia rozwoju gminy, w której znajdzie się miejsce dla rozwoju usług turystycznych, w tym również agroturystycznych. To właśnie strategia powinna dostarczyć badań rynku, budowy infrastruktury turystycznej, przygotowania kadr na potrzeby turystyczne oraz działań wspierających rozwój lokalnej turystyki. Niezmiernie ważna jest również współpraca miedzy gminami, którą doskonale spełniają Lokalne Grupy Działania. Współpraca i współdziałanie wszystkich podmiotów zainteresowanych wspieraniem rozwoju usług turystycznych pozwoli wypracować specyficzny i markowy produkt agroturystyczny</a:t>
            </a:r>
            <a:r>
              <a:rPr lang="pl-PL" dirty="0" smtClean="0"/>
              <a:t>.</a:t>
            </a:r>
          </a:p>
          <a:p>
            <a:pPr algn="just">
              <a:lnSpc>
                <a:spcPct val="150000"/>
              </a:lnSpc>
            </a:pPr>
            <a:endParaRPr lang="pl-PL" dirty="0"/>
          </a:p>
          <a:p>
            <a:pPr algn="r">
              <a:lnSpc>
                <a:spcPct val="150000"/>
              </a:lnSpc>
            </a:pPr>
            <a:r>
              <a:rPr lang="pl-PL" dirty="0" smtClean="0"/>
              <a:t>Dziękuję za uwagę</a:t>
            </a:r>
          </a:p>
        </p:txBody>
      </p:sp>
      <p:pic>
        <p:nvPicPr>
          <p:cNvPr id="1026" name="Picture 2" descr="Komunikat w związku ze zmianą przepisów ustawy o nieodpłatnej ..."/>
          <p:cNvPicPr>
            <a:picLocks noChangeAspect="1" noChangeArrowheads="1"/>
          </p:cNvPicPr>
          <p:nvPr/>
        </p:nvPicPr>
        <p:blipFill>
          <a:blip r:embed="rId2"/>
          <a:srcRect/>
          <a:stretch>
            <a:fillRect/>
          </a:stretch>
        </p:blipFill>
        <p:spPr bwMode="auto">
          <a:xfrm>
            <a:off x="1071538" y="5000636"/>
            <a:ext cx="2924175" cy="15621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357158" y="571480"/>
            <a:ext cx="8215370" cy="5866350"/>
          </a:xfrm>
          <a:prstGeom prst="rect">
            <a:avLst/>
          </a:prstGeom>
        </p:spPr>
        <p:txBody>
          <a:bodyPr wrap="square">
            <a:spAutoFit/>
          </a:bodyPr>
          <a:lstStyle/>
          <a:p>
            <a:pPr algn="just">
              <a:lnSpc>
                <a:spcPct val="150000"/>
              </a:lnSpc>
            </a:pPr>
            <a:r>
              <a:rPr lang="pl-PL" dirty="0" smtClean="0"/>
              <a:t>	Świadczenie </a:t>
            </a:r>
            <a:r>
              <a:rPr lang="pl-PL" dirty="0"/>
              <a:t>usług turystycznych na wsi podlega takim samym przepisom </a:t>
            </a:r>
            <a:r>
              <a:rPr lang="pl-PL" dirty="0" smtClean="0"/>
              <a:t/>
            </a:r>
            <a:br>
              <a:rPr lang="pl-PL" dirty="0" smtClean="0"/>
            </a:br>
            <a:r>
              <a:rPr lang="pl-PL" dirty="0" smtClean="0"/>
              <a:t>w </a:t>
            </a:r>
            <a:r>
              <a:rPr lang="pl-PL" dirty="0"/>
              <a:t>zakresie rozpoczynania działalności gospodarczej, jej ewidencjonowania </a:t>
            </a:r>
            <a:r>
              <a:rPr lang="pl-PL" dirty="0" smtClean="0"/>
              <a:t/>
            </a:r>
            <a:br>
              <a:rPr lang="pl-PL" dirty="0" smtClean="0"/>
            </a:br>
            <a:r>
              <a:rPr lang="pl-PL" dirty="0" smtClean="0"/>
              <a:t>i </a:t>
            </a:r>
            <a:r>
              <a:rPr lang="pl-PL" dirty="0"/>
              <a:t>prowadzenia, jak działalność usługowa w ogóle. </a:t>
            </a:r>
            <a:endParaRPr lang="pl-PL" dirty="0" smtClean="0"/>
          </a:p>
          <a:p>
            <a:pPr algn="just">
              <a:lnSpc>
                <a:spcPct val="150000"/>
              </a:lnSpc>
            </a:pPr>
            <a:r>
              <a:rPr lang="pl-PL" dirty="0" smtClean="0"/>
              <a:t>Podstawowe </a:t>
            </a:r>
            <a:r>
              <a:rPr lang="pl-PL" dirty="0"/>
              <a:t>obowiązki przedsiębiorców związane z prowadzeniem działalności gospodarczej określa ustawa z dnia 2 lipca 2004r. o swobodzie działalności gospodarczej. Podstawowe znaczenie ma art. 3, zgodnie z którym ustawy nie stosuje się m.in. do wynajmowania przez rolników pokoi i miejsc na ustawienie namiotów, sprzedaży posiłków domowych i świadczenia w gospodarstwach rolnych innych usług związanych z pobytem turystów</a:t>
            </a:r>
            <a:r>
              <a:rPr lang="pl-PL" dirty="0" smtClean="0"/>
              <a:t>.</a:t>
            </a:r>
          </a:p>
          <a:p>
            <a:pPr algn="just">
              <a:lnSpc>
                <a:spcPct val="150000"/>
              </a:lnSpc>
            </a:pPr>
            <a:r>
              <a:rPr lang="pl-PL" dirty="0" smtClean="0"/>
              <a:t>Osoby </a:t>
            </a:r>
            <a:r>
              <a:rPr lang="pl-PL" dirty="0"/>
              <a:t>zamierzające prowadzić taką działalność nie mają m.in. obowiązku zgłoszenia do ewidencji gospodarczej.</a:t>
            </a:r>
          </a:p>
          <a:p>
            <a:pPr algn="just">
              <a:lnSpc>
                <a:spcPct val="150000"/>
              </a:lnSpc>
            </a:pPr>
            <a:r>
              <a:rPr lang="pl-PL" dirty="0"/>
              <a:t>W aktualnych przepisach prawnych osoba prowadząca działalność agroturystyczną może zatrudnić pracownika lub powierzyć innej osobie niektóre czynności w oparciu </a:t>
            </a:r>
            <a:r>
              <a:rPr lang="pl-PL" dirty="0" smtClean="0"/>
              <a:t/>
            </a:r>
            <a:br>
              <a:rPr lang="pl-PL" dirty="0" smtClean="0"/>
            </a:br>
            <a:r>
              <a:rPr lang="pl-PL" dirty="0" smtClean="0"/>
              <a:t>o </a:t>
            </a:r>
            <a:r>
              <a:rPr lang="pl-PL" dirty="0"/>
              <a:t>umowę zlecenia lub o dzieło.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57158" y="785793"/>
            <a:ext cx="8286808" cy="5355312"/>
          </a:xfrm>
          <a:prstGeom prst="rect">
            <a:avLst/>
          </a:prstGeom>
        </p:spPr>
        <p:txBody>
          <a:bodyPr wrap="square">
            <a:spAutoFit/>
          </a:bodyPr>
          <a:lstStyle/>
          <a:p>
            <a:r>
              <a:rPr lang="pl-PL" b="1" dirty="0" smtClean="0"/>
              <a:t>	Prawo </a:t>
            </a:r>
            <a:r>
              <a:rPr lang="pl-PL" b="1" dirty="0"/>
              <a:t>działalności gospodarczej</a:t>
            </a:r>
            <a:r>
              <a:rPr lang="pl-PL" dirty="0"/>
              <a:t> nie definiuje takich pojęć jak rolnik czy gospodarstwo rolne, w związku z czym należy odwołać się do ustawy o ubezpieczeniu społecznym rolników, która rolnika określa jako pełnoletnią osobę fizyczną, zamieszkałą </a:t>
            </a:r>
            <a:br>
              <a:rPr lang="pl-PL" dirty="0"/>
            </a:br>
            <a:r>
              <a:rPr lang="pl-PL" dirty="0" smtClean="0"/>
              <a:t>i </a:t>
            </a:r>
            <a:r>
              <a:rPr lang="pl-PL" dirty="0"/>
              <a:t>prowadzącą na terytorium RP osobiście i na własny rachunek działalność rolniczą </a:t>
            </a:r>
            <a:r>
              <a:rPr lang="pl-PL" dirty="0" smtClean="0"/>
              <a:t/>
            </a:r>
            <a:br>
              <a:rPr lang="pl-PL" dirty="0" smtClean="0"/>
            </a:br>
            <a:r>
              <a:rPr lang="pl-PL" dirty="0" smtClean="0"/>
              <a:t>w </a:t>
            </a:r>
            <a:r>
              <a:rPr lang="pl-PL" dirty="0"/>
              <a:t>pozostającym w jej posiadaniu gospodarstwie rolnym, w tym również w ramach grupy producentów rolnych, a także osobę, która przeznaczyła grunty prowadzonego przez siebie gospodarstwa rolnego do zalesiania</a:t>
            </a:r>
            <a:r>
              <a:rPr lang="pl-PL" dirty="0" smtClean="0"/>
              <a:t>.</a:t>
            </a:r>
          </a:p>
          <a:p>
            <a:pPr lvl="1"/>
            <a:endParaRPr lang="pl-PL" dirty="0"/>
          </a:p>
          <a:p>
            <a:r>
              <a:rPr lang="pl-PL" dirty="0" smtClean="0"/>
              <a:t>	Ustawa </a:t>
            </a:r>
            <a:r>
              <a:rPr lang="pl-PL" dirty="0"/>
              <a:t>o podatku rolnym za gospodarstwo rolne do celów podatku rolnego uważa za obszar użytków rolnych, gruntów pod stawami oraz sklasyfikowanych w operatach ewidencyjnych jako użytki rolne, gruntów pod zabudowaniami związanymi z prowadzeniem tego gospodarstwa o łącznej powierzchni przekraczającej 1ha fizyczny lub 1ha przeliczeniowy, stanowiących własność lub znajdujących się w posiadaniu osoby fizycznej lub osoby prawnej albo jednostki organizacyjnej nie mającej osobowości prawnej</a:t>
            </a:r>
            <a:r>
              <a:rPr lang="pl-PL" dirty="0" smtClean="0"/>
              <a:t>.</a:t>
            </a:r>
          </a:p>
          <a:p>
            <a:endParaRPr lang="pl-PL" dirty="0"/>
          </a:p>
          <a:p>
            <a:r>
              <a:rPr lang="pl-PL" dirty="0" smtClean="0"/>
              <a:t>	Dla </a:t>
            </a:r>
            <a:r>
              <a:rPr lang="pl-PL" dirty="0"/>
              <a:t>stosowania przepisów o działalności gospodarczej możemy przyjąć, że gospodarstwo rolne to grunty, budynki, urządzenia i inwentarz faktycznie służące produkcji rolnej.</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42910" y="714356"/>
            <a:ext cx="7358114" cy="5570756"/>
          </a:xfrm>
          <a:prstGeom prst="rect">
            <a:avLst/>
          </a:prstGeom>
        </p:spPr>
        <p:txBody>
          <a:bodyPr wrap="square">
            <a:spAutoFit/>
          </a:bodyPr>
          <a:lstStyle/>
          <a:p>
            <a:endParaRPr lang="pl-PL" b="1" i="1" dirty="0" smtClean="0"/>
          </a:p>
          <a:p>
            <a:endParaRPr lang="pl-PL" b="1" i="1" dirty="0"/>
          </a:p>
          <a:p>
            <a:pPr>
              <a:lnSpc>
                <a:spcPct val="200000"/>
              </a:lnSpc>
            </a:pPr>
            <a:r>
              <a:rPr lang="pl-PL" b="1" i="1" dirty="0" smtClean="0"/>
              <a:t>	</a:t>
            </a:r>
            <a:r>
              <a:rPr lang="pl-PL" sz="2000" b="1" i="1" dirty="0" smtClean="0"/>
              <a:t>Świadczenie </a:t>
            </a:r>
            <a:r>
              <a:rPr lang="pl-PL" sz="2000" b="1" i="1" dirty="0"/>
              <a:t>usług w gospodarstwie rolnym oznacza świadczenie ich </a:t>
            </a:r>
            <a:r>
              <a:rPr lang="pl-PL" sz="2000" b="1" i="1" dirty="0" smtClean="0"/>
              <a:t>w </a:t>
            </a:r>
            <a:r>
              <a:rPr lang="pl-PL" sz="2000" b="1" i="1" dirty="0"/>
              <a:t>oparciu o zabudowania, grunty i inne zasoby tego gospodarstwa bez zmiany ich charakteru i naruszenia podstawowej funkcji, czyli zachowania zdolności do produkcji rolnej. Budynki i obszary o zmienionej trwale funkcji nie mogą być uznane za część gospodarstwa rolnego</a:t>
            </a:r>
            <a:r>
              <a:rPr lang="pl-PL" sz="2000" b="1" i="1" dirty="0" smtClean="0"/>
              <a:t>.</a:t>
            </a:r>
          </a:p>
          <a:p>
            <a:pPr>
              <a:lnSpc>
                <a:spcPct val="200000"/>
              </a:lnSpc>
            </a:pPr>
            <a:endParaRPr lang="pl-PL" sz="2000" dirty="0"/>
          </a:p>
          <a:p>
            <a:pPr>
              <a:lnSpc>
                <a:spcPct val="200000"/>
              </a:lnSpc>
            </a:pPr>
            <a:r>
              <a:rPr lang="pl-PL" sz="2000" dirty="0"/>
              <a:t> </a:t>
            </a:r>
          </a:p>
        </p:txBody>
      </p:sp>
      <p:pic>
        <p:nvPicPr>
          <p:cNvPr id="15362" name="Picture 2" descr="G I F Y , O B R A Z K I - N A - B L O G. PSZCZÓŁKI- MIODOWO,MOJY ..."/>
          <p:cNvPicPr>
            <a:picLocks noChangeAspect="1" noChangeArrowheads="1"/>
          </p:cNvPicPr>
          <p:nvPr/>
        </p:nvPicPr>
        <p:blipFill>
          <a:blip r:embed="rId2"/>
          <a:srcRect/>
          <a:stretch>
            <a:fillRect/>
          </a:stretch>
        </p:blipFill>
        <p:spPr bwMode="auto">
          <a:xfrm>
            <a:off x="3428992" y="5429264"/>
            <a:ext cx="4705350" cy="971551"/>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57158" y="500042"/>
            <a:ext cx="8215370" cy="4801314"/>
          </a:xfrm>
          <a:prstGeom prst="rect">
            <a:avLst/>
          </a:prstGeom>
        </p:spPr>
        <p:txBody>
          <a:bodyPr wrap="square">
            <a:spAutoFit/>
          </a:bodyPr>
          <a:lstStyle/>
          <a:p>
            <a:endParaRPr lang="pl-PL" b="1" dirty="0" smtClean="0"/>
          </a:p>
          <a:p>
            <a:pPr algn="just"/>
            <a:r>
              <a:rPr lang="pl-PL" b="1" dirty="0" smtClean="0"/>
              <a:t>Obiekty </a:t>
            </a:r>
            <a:r>
              <a:rPr lang="pl-PL" b="1" dirty="0"/>
              <a:t>(budynki mieszkalne i usługowe),</a:t>
            </a:r>
            <a:r>
              <a:rPr lang="pl-PL" dirty="0"/>
              <a:t> w których świadczone są usługi hotelarskie (w tym usługi agroturystyczne) powinny spełniać wymagania wynikające z ustawy </a:t>
            </a:r>
            <a:r>
              <a:rPr lang="pl-PL" dirty="0" smtClean="0"/>
              <a:t/>
            </a:r>
            <a:br>
              <a:rPr lang="pl-PL" dirty="0" smtClean="0"/>
            </a:br>
            <a:r>
              <a:rPr lang="pl-PL" dirty="0" smtClean="0"/>
              <a:t>z </a:t>
            </a:r>
            <a:r>
              <a:rPr lang="pl-PL" dirty="0"/>
              <a:t>dnia 7 lipca 1994r. „Prawo budowlane” (Dz.U.2003 nr 2007 poz. 2016). Spełnienie wymagań może zostać sprawdzone w wyniku kontroli dokonanej przez wójta lub marszałka, a także przez organa nadzoru budowlanego</a:t>
            </a:r>
            <a:r>
              <a:rPr lang="pl-PL" dirty="0" smtClean="0"/>
              <a:t>.</a:t>
            </a:r>
          </a:p>
          <a:p>
            <a:pPr algn="just"/>
            <a:endParaRPr lang="pl-PL" dirty="0"/>
          </a:p>
          <a:p>
            <a:pPr algn="just"/>
            <a:r>
              <a:rPr lang="pl-PL" dirty="0"/>
              <a:t>Podstawowym wymaganiem dla każdego obiektu budowlanego jest posiadanie decyzji pozwalającej na budowę lub użytkowanie obiektu. Dla budynków starych dopuszcza się opinię o bezpieczeństwie użytkowania wystawioną przez rzeczoznawcę budowlanego</a:t>
            </a:r>
            <a:r>
              <a:rPr lang="pl-PL" dirty="0" smtClean="0"/>
              <a:t>.</a:t>
            </a:r>
          </a:p>
          <a:p>
            <a:pPr algn="just"/>
            <a:endParaRPr lang="pl-PL" dirty="0" smtClean="0"/>
          </a:p>
          <a:p>
            <a:pPr algn="just"/>
            <a:r>
              <a:rPr lang="pl-PL" dirty="0" smtClean="0"/>
              <a:t>Rozporządzenie </a:t>
            </a:r>
            <a:r>
              <a:rPr lang="pl-PL" dirty="0"/>
              <a:t>Ministra Spraw Wewnętrznych i Administracji z dnia 16 czerwca 2003r. w sprawie ochrony przeciwpożarowej budynków, innych obiektów budowlanych </a:t>
            </a:r>
            <a:r>
              <a:rPr lang="pl-PL" dirty="0" smtClean="0"/>
              <a:t/>
            </a:r>
            <a:br>
              <a:rPr lang="pl-PL" dirty="0" smtClean="0"/>
            </a:br>
            <a:r>
              <a:rPr lang="pl-PL" dirty="0" smtClean="0"/>
              <a:t>i </a:t>
            </a:r>
            <a:r>
              <a:rPr lang="pl-PL" dirty="0"/>
              <a:t>terenów (Dz.U.2003 nr 121 poz. 1138) określa wymagania przeciwpożarowe, których spełnienie dokumentuje się opinia powiatowego komendanta Państwowej Straży Pożarnej</a:t>
            </a:r>
          </a:p>
        </p:txBody>
      </p:sp>
      <p:pic>
        <p:nvPicPr>
          <p:cNvPr id="14338" name="Picture 2" descr="Blog prawo w turystyce: nowelizacja ustawy o usługach ..."/>
          <p:cNvPicPr>
            <a:picLocks noChangeAspect="1" noChangeArrowheads="1"/>
          </p:cNvPicPr>
          <p:nvPr/>
        </p:nvPicPr>
        <p:blipFill>
          <a:blip r:embed="rId2"/>
          <a:srcRect/>
          <a:stretch>
            <a:fillRect/>
          </a:stretch>
        </p:blipFill>
        <p:spPr bwMode="auto">
          <a:xfrm>
            <a:off x="6000760" y="5143512"/>
            <a:ext cx="2143125" cy="142876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00034" y="357166"/>
            <a:ext cx="8286808" cy="5632311"/>
          </a:xfrm>
          <a:prstGeom prst="rect">
            <a:avLst/>
          </a:prstGeom>
        </p:spPr>
        <p:txBody>
          <a:bodyPr wrap="square">
            <a:spAutoFit/>
          </a:bodyPr>
          <a:lstStyle/>
          <a:p>
            <a:r>
              <a:rPr lang="pl-PL" b="1" dirty="0"/>
              <a:t>Świadczenie usług agroturystycznych</a:t>
            </a:r>
            <a:r>
              <a:rPr lang="pl-PL" dirty="0"/>
              <a:t> wymaga spełnienia warunków dotyczących świadczenia usług hotelarskich, zgodnie z ustawą o usługach turystycznych z dnia </a:t>
            </a:r>
            <a:r>
              <a:rPr lang="pl-PL" dirty="0" smtClean="0"/>
              <a:t/>
            </a:r>
            <a:br>
              <a:rPr lang="pl-PL" dirty="0" smtClean="0"/>
            </a:br>
            <a:r>
              <a:rPr lang="pl-PL" dirty="0" smtClean="0"/>
              <a:t>29 </a:t>
            </a:r>
            <a:r>
              <a:rPr lang="pl-PL" dirty="0"/>
              <a:t>sierpnia 1997r. z późniejszymi zmianami, których celem jest określenie standardów wyposażenia i zakresu świadczonych usług w poszczególnych obiektach tzw. wymagań kategoryzacyjnych. Ustawa wprowadziła podział obiektów, w których świadczone są usługi hotelarskie na dwie grupy</a:t>
            </a:r>
            <a:r>
              <a:rPr lang="pl-PL" dirty="0" smtClean="0"/>
              <a:t>:</a:t>
            </a:r>
          </a:p>
          <a:p>
            <a:endParaRPr lang="pl-PL" dirty="0"/>
          </a:p>
          <a:p>
            <a:r>
              <a:rPr lang="pl-PL" dirty="0"/>
              <a:t>- </a:t>
            </a:r>
            <a:r>
              <a:rPr lang="pl-PL" b="1" dirty="0"/>
              <a:t>obiekty hotelarskie</a:t>
            </a:r>
            <a:r>
              <a:rPr lang="pl-PL" dirty="0"/>
              <a:t> używające jednej z nazw prawnie chronionych (hotel, motel, pensjonat, kemping, pole biwakowe, schronisko młodzieżowe, dom młodzieżowy, schronisko), które są oceniane przez Urzędy Marszałkowskie i na tej podstawie zaszeregowane do odpowiedniej kategorii</a:t>
            </a:r>
            <a:r>
              <a:rPr lang="pl-PL" dirty="0" smtClean="0"/>
              <a:t>.</a:t>
            </a:r>
          </a:p>
          <a:p>
            <a:endParaRPr lang="pl-PL" dirty="0"/>
          </a:p>
          <a:p>
            <a:r>
              <a:rPr lang="pl-PL" b="1" dirty="0"/>
              <a:t>- inne obiekty</a:t>
            </a:r>
            <a:r>
              <a:rPr lang="pl-PL" dirty="0"/>
              <a:t>, które nie korzystają z w/</a:t>
            </a:r>
            <a:r>
              <a:rPr lang="pl-PL" dirty="0" err="1"/>
              <a:t>w</a:t>
            </a:r>
            <a:r>
              <a:rPr lang="pl-PL" dirty="0"/>
              <a:t> nazw, a świadczący w nich usługi nie muszą uzyskiwać decyzji o powyższym zaszeregowaniu, obowiązujący system kategoryzacji Wiejskiej Bazy Noclegowej, również nie nakłada takiego obowiązku. Istnieje natomiast obowiązek zgłoszenia do ewidencji innych obiektów w gminie, potwierdzony zaświadczeniem. Ponadto prowadzący usługi w innych obiektach mają zakaz używania powyżej wymienionych nazw rodzajowych chronionych oraz okazywać na żądanie organu prowadzącego ewidencję lub kontrolującego właściwą dokumentację budowlaną, sanitarną, przeciwpożarową.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28662" y="1142984"/>
            <a:ext cx="7758138" cy="2571768"/>
          </a:xfrm>
        </p:spPr>
        <p:txBody>
          <a:bodyPr>
            <a:normAutofit fontScale="90000"/>
          </a:bodyPr>
          <a:lstStyle/>
          <a:p>
            <a:r>
              <a:rPr lang="pl-PL" b="1" dirty="0" smtClean="0"/>
              <a:t/>
            </a:r>
            <a:br>
              <a:rPr lang="pl-PL" b="1" dirty="0" smtClean="0"/>
            </a:br>
            <a:r>
              <a:rPr lang="pl-PL" b="1" dirty="0"/>
              <a:t/>
            </a:r>
            <a:br>
              <a:rPr lang="pl-PL" b="1" dirty="0"/>
            </a:br>
            <a:r>
              <a:rPr lang="pl-PL" b="1" dirty="0" smtClean="0">
                <a:latin typeface="Georgia" pitchFamily="18" charset="0"/>
                <a:ea typeface="Batang" pitchFamily="18" charset="-127"/>
              </a:rPr>
              <a:t>Działalność agroturystyczna</a:t>
            </a:r>
            <a:br>
              <a:rPr lang="pl-PL" b="1" dirty="0" smtClean="0">
                <a:latin typeface="Georgia" pitchFamily="18" charset="0"/>
                <a:ea typeface="Batang" pitchFamily="18" charset="-127"/>
              </a:rPr>
            </a:br>
            <a:r>
              <a:rPr lang="pl-PL" b="1" dirty="0" smtClean="0">
                <a:latin typeface="Georgia" pitchFamily="18" charset="0"/>
                <a:ea typeface="Batang" pitchFamily="18" charset="-127"/>
              </a:rPr>
              <a:t/>
            </a:r>
            <a:br>
              <a:rPr lang="pl-PL" b="1" dirty="0" smtClean="0">
                <a:latin typeface="Georgia" pitchFamily="18" charset="0"/>
                <a:ea typeface="Batang" pitchFamily="18" charset="-127"/>
              </a:rPr>
            </a:br>
            <a:r>
              <a:rPr lang="pl-PL" b="1" dirty="0" smtClean="0">
                <a:latin typeface="Georgia" pitchFamily="18" charset="0"/>
                <a:ea typeface="Batang" pitchFamily="18" charset="-127"/>
              </a:rPr>
              <a:t> </a:t>
            </a:r>
            <a:r>
              <a:rPr lang="pl-PL" b="1" dirty="0">
                <a:latin typeface="Georgia" pitchFamily="18" charset="0"/>
                <a:ea typeface="Batang" pitchFamily="18" charset="-127"/>
              </a:rPr>
              <a:t>a obowiązki podatkowe</a:t>
            </a:r>
            <a:r>
              <a:rPr lang="pl-PL" dirty="0">
                <a:latin typeface="Georgia" pitchFamily="18" charset="0"/>
                <a:ea typeface="Batang" pitchFamily="18" charset="-127"/>
              </a:rPr>
              <a:t/>
            </a:r>
            <a:br>
              <a:rPr lang="pl-PL" dirty="0">
                <a:latin typeface="Georgia" pitchFamily="18" charset="0"/>
                <a:ea typeface="Batang" pitchFamily="18" charset="-127"/>
              </a:rPr>
            </a:br>
            <a:r>
              <a:rPr lang="pl-PL" dirty="0">
                <a:latin typeface="Georgia" pitchFamily="18" charset="0"/>
                <a:ea typeface="Batang" pitchFamily="18" charset="-127"/>
              </a:rPr>
              <a:t> </a:t>
            </a:r>
          </a:p>
        </p:txBody>
      </p:sp>
      <p:sp>
        <p:nvSpPr>
          <p:cNvPr id="12290" name="AutoShape 2" descr="prawo turystyczne – Kancelaria Radcy Prawnego – Michał Śląski / Poznań"/>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sp>
        <p:nvSpPr>
          <p:cNvPr id="12292" name="AutoShape 4" descr="prawo turystyczne – Kancelaria Radcy Prawnego – Michał Śląski / Poznań"/>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l-PL"/>
          </a:p>
        </p:txBody>
      </p:sp>
      <p:pic>
        <p:nvPicPr>
          <p:cNvPr id="12294" name="Picture 6" descr="Nowa Ustawa o usługach turystycznych - Imprezy integracyjne i ..."/>
          <p:cNvPicPr>
            <a:picLocks noChangeAspect="1" noChangeArrowheads="1"/>
          </p:cNvPicPr>
          <p:nvPr/>
        </p:nvPicPr>
        <p:blipFill>
          <a:blip r:embed="rId2"/>
          <a:srcRect/>
          <a:stretch>
            <a:fillRect/>
          </a:stretch>
        </p:blipFill>
        <p:spPr bwMode="auto">
          <a:xfrm>
            <a:off x="3071802" y="4071942"/>
            <a:ext cx="2143125" cy="214312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0"/>
            <a:ext cx="8186766" cy="725470"/>
          </a:xfrm>
        </p:spPr>
        <p:txBody>
          <a:bodyPr>
            <a:normAutofit/>
          </a:bodyPr>
          <a:lstStyle/>
          <a:p>
            <a:r>
              <a:rPr lang="pl-PL" sz="3600" b="1" dirty="0" smtClean="0"/>
              <a:t>*podatek </a:t>
            </a:r>
            <a:r>
              <a:rPr lang="pl-PL" sz="3600" b="1" dirty="0"/>
              <a:t>dochodowy od osób fizycznych</a:t>
            </a:r>
            <a:endParaRPr lang="pl-PL" sz="3600" dirty="0"/>
          </a:p>
        </p:txBody>
      </p:sp>
      <p:sp>
        <p:nvSpPr>
          <p:cNvPr id="3" name="Prostokąt 2"/>
          <p:cNvSpPr/>
          <p:nvPr/>
        </p:nvSpPr>
        <p:spPr>
          <a:xfrm>
            <a:off x="357158" y="714356"/>
            <a:ext cx="8501122" cy="5632311"/>
          </a:xfrm>
          <a:prstGeom prst="rect">
            <a:avLst/>
          </a:prstGeom>
        </p:spPr>
        <p:txBody>
          <a:bodyPr wrap="square">
            <a:spAutoFit/>
          </a:bodyPr>
          <a:lstStyle/>
          <a:p>
            <a:r>
              <a:rPr lang="pl-PL" dirty="0"/>
              <a:t>Art. 21 </a:t>
            </a:r>
            <a:r>
              <a:rPr lang="pl-PL" dirty="0" err="1"/>
              <a:t>pkt</a:t>
            </a:r>
            <a:r>
              <a:rPr lang="pl-PL" dirty="0"/>
              <a:t> 43 ustawy o podatku dochodowym od osób fizycznych przewiduje zwolnienia z opodatkowania dochodów z tytułu wynajmowania pokoi gościnnych, jeżeli równocześnie spełnione są następujące warunki</a:t>
            </a:r>
            <a:r>
              <a:rPr lang="pl-PL" dirty="0" smtClean="0"/>
              <a:t>.</a:t>
            </a:r>
          </a:p>
          <a:p>
            <a:endParaRPr lang="pl-PL" dirty="0"/>
          </a:p>
          <a:p>
            <a:pPr algn="just"/>
            <a:r>
              <a:rPr lang="pl-PL" i="1" dirty="0">
                <a:solidFill>
                  <a:schemeClr val="accent2"/>
                </a:solidFill>
              </a:rPr>
              <a:t>a)   </a:t>
            </a:r>
            <a:r>
              <a:rPr lang="pl-PL" i="1" dirty="0" smtClean="0">
                <a:solidFill>
                  <a:schemeClr val="accent2"/>
                </a:solidFill>
              </a:rPr>
              <a:t>   </a:t>
            </a:r>
            <a:r>
              <a:rPr lang="pl-PL" i="1" dirty="0">
                <a:solidFill>
                  <a:schemeClr val="accent2"/>
                </a:solidFill>
              </a:rPr>
              <a:t>wynajmowane pokoje znajdują się w budynkach </a:t>
            </a:r>
            <a:r>
              <a:rPr lang="pl-PL" i="1" dirty="0" smtClean="0">
                <a:solidFill>
                  <a:schemeClr val="accent2"/>
                </a:solidFill>
              </a:rPr>
              <a:t>mieszkalnych</a:t>
            </a:r>
            <a:endParaRPr lang="pl-PL" i="1" dirty="0">
              <a:solidFill>
                <a:schemeClr val="accent2"/>
              </a:solidFill>
            </a:endParaRPr>
          </a:p>
          <a:p>
            <a:pPr algn="just"/>
            <a:r>
              <a:rPr lang="pl-PL" i="1" dirty="0">
                <a:solidFill>
                  <a:schemeClr val="accent2"/>
                </a:solidFill>
              </a:rPr>
              <a:t>b)   </a:t>
            </a:r>
            <a:r>
              <a:rPr lang="pl-PL" i="1" dirty="0" smtClean="0">
                <a:solidFill>
                  <a:schemeClr val="accent2"/>
                </a:solidFill>
              </a:rPr>
              <a:t>  budynki </a:t>
            </a:r>
            <a:r>
              <a:rPr lang="pl-PL" i="1" dirty="0">
                <a:solidFill>
                  <a:schemeClr val="accent2"/>
                </a:solidFill>
              </a:rPr>
              <a:t>mieszkalne należą do gospodarstwa rolnego w rozumieniu ustawy o </a:t>
            </a:r>
            <a:r>
              <a:rPr lang="pl-PL" i="1" dirty="0" smtClean="0">
                <a:solidFill>
                  <a:schemeClr val="accent2"/>
                </a:solidFill>
              </a:rPr>
              <a:t>podatku</a:t>
            </a:r>
            <a:br>
              <a:rPr lang="pl-PL" i="1" dirty="0" smtClean="0">
                <a:solidFill>
                  <a:schemeClr val="accent2"/>
                </a:solidFill>
              </a:rPr>
            </a:br>
            <a:r>
              <a:rPr lang="pl-PL" i="1" dirty="0" smtClean="0">
                <a:solidFill>
                  <a:schemeClr val="accent2"/>
                </a:solidFill>
              </a:rPr>
              <a:t>          rolnym</a:t>
            </a:r>
          </a:p>
          <a:p>
            <a:pPr algn="just"/>
            <a:r>
              <a:rPr lang="pl-PL" i="1" dirty="0" smtClean="0">
                <a:solidFill>
                  <a:schemeClr val="accent2"/>
                </a:solidFill>
              </a:rPr>
              <a:t>c)    </a:t>
            </a:r>
            <a:r>
              <a:rPr lang="pl-PL" dirty="0" smtClean="0">
                <a:solidFill>
                  <a:schemeClr val="accent2"/>
                </a:solidFill>
              </a:rPr>
              <a:t>budynki mieszkalne</a:t>
            </a:r>
            <a:r>
              <a:rPr lang="pl-PL" dirty="0">
                <a:solidFill>
                  <a:schemeClr val="accent2"/>
                </a:solidFill>
              </a:rPr>
              <a:t>, w których wynajmowane są pokoje muszą być położone </a:t>
            </a:r>
            <a:r>
              <a:rPr lang="pl-PL" dirty="0" smtClean="0">
                <a:solidFill>
                  <a:schemeClr val="accent2"/>
                </a:solidFill>
              </a:rPr>
              <a:t>na</a:t>
            </a:r>
            <a:br>
              <a:rPr lang="pl-PL" dirty="0" smtClean="0">
                <a:solidFill>
                  <a:schemeClr val="accent2"/>
                </a:solidFill>
              </a:rPr>
            </a:br>
            <a:r>
              <a:rPr lang="pl-PL" dirty="0" smtClean="0">
                <a:solidFill>
                  <a:schemeClr val="accent2"/>
                </a:solidFill>
              </a:rPr>
              <a:t>          terenach </a:t>
            </a:r>
            <a:r>
              <a:rPr lang="pl-PL" dirty="0">
                <a:solidFill>
                  <a:schemeClr val="accent2"/>
                </a:solidFill>
              </a:rPr>
              <a:t>wiejskich, to znaczy poza granicami administracyjnymi miast</a:t>
            </a:r>
          </a:p>
          <a:p>
            <a:pPr algn="just"/>
            <a:r>
              <a:rPr lang="pl-PL" dirty="0">
                <a:solidFill>
                  <a:schemeClr val="accent2"/>
                </a:solidFill>
              </a:rPr>
              <a:t>d)   </a:t>
            </a:r>
            <a:r>
              <a:rPr lang="pl-PL" dirty="0" smtClean="0">
                <a:solidFill>
                  <a:schemeClr val="accent2"/>
                </a:solidFill>
              </a:rPr>
              <a:t> pokoje </a:t>
            </a:r>
            <a:r>
              <a:rPr lang="pl-PL" dirty="0">
                <a:solidFill>
                  <a:schemeClr val="accent2"/>
                </a:solidFill>
              </a:rPr>
              <a:t>wynajmowane są osobom przebywającym na wypoczynku (zwolnienie </a:t>
            </a:r>
            <a:r>
              <a:rPr lang="pl-PL" dirty="0" smtClean="0">
                <a:solidFill>
                  <a:schemeClr val="accent2"/>
                </a:solidFill>
              </a:rPr>
              <a:t>nie</a:t>
            </a:r>
            <a:br>
              <a:rPr lang="pl-PL" dirty="0" smtClean="0">
                <a:solidFill>
                  <a:schemeClr val="accent2"/>
                </a:solidFill>
              </a:rPr>
            </a:br>
            <a:r>
              <a:rPr lang="pl-PL" dirty="0" smtClean="0">
                <a:solidFill>
                  <a:schemeClr val="accent2"/>
                </a:solidFill>
              </a:rPr>
              <a:t>          </a:t>
            </a:r>
            <a:r>
              <a:rPr lang="pl-PL" dirty="0">
                <a:solidFill>
                  <a:schemeClr val="accent2"/>
                </a:solidFill>
              </a:rPr>
              <a:t>dotyczy wynajmowania pokoi na stałe, podnajmowania itp.)</a:t>
            </a:r>
          </a:p>
          <a:p>
            <a:pPr algn="just"/>
            <a:r>
              <a:rPr lang="pl-PL" dirty="0">
                <a:solidFill>
                  <a:schemeClr val="accent2"/>
                </a:solidFill>
              </a:rPr>
              <a:t>e)   </a:t>
            </a:r>
            <a:r>
              <a:rPr lang="pl-PL" dirty="0" smtClean="0">
                <a:solidFill>
                  <a:schemeClr val="accent2"/>
                </a:solidFill>
              </a:rPr>
              <a:t>   </a:t>
            </a:r>
            <a:r>
              <a:rPr lang="pl-PL" dirty="0">
                <a:solidFill>
                  <a:schemeClr val="accent2"/>
                </a:solidFill>
              </a:rPr>
              <a:t>liczba wynajmowanych pokoi nie przekracza 5 (do tej liczby wlicza się jedynie </a:t>
            </a:r>
            <a:r>
              <a:rPr lang="pl-PL" dirty="0" smtClean="0">
                <a:solidFill>
                  <a:schemeClr val="accent2"/>
                </a:solidFill>
              </a:rPr>
              <a:t>pokoje</a:t>
            </a:r>
            <a:br>
              <a:rPr lang="pl-PL" dirty="0" smtClean="0">
                <a:solidFill>
                  <a:schemeClr val="accent2"/>
                </a:solidFill>
              </a:rPr>
            </a:br>
            <a:r>
              <a:rPr lang="pl-PL" dirty="0" smtClean="0">
                <a:solidFill>
                  <a:schemeClr val="accent2"/>
                </a:solidFill>
              </a:rPr>
              <a:t>          </a:t>
            </a:r>
            <a:r>
              <a:rPr lang="pl-PL" dirty="0">
                <a:solidFill>
                  <a:schemeClr val="accent2"/>
                </a:solidFill>
              </a:rPr>
              <a:t>oddawane do wyłącznej dyspozycji gości, bez jadalni, bawialni, kuchni itp</a:t>
            </a:r>
            <a:r>
              <a:rPr lang="pl-PL" dirty="0" smtClean="0">
                <a:solidFill>
                  <a:schemeClr val="accent2"/>
                </a:solidFill>
              </a:rPr>
              <a:t>.)</a:t>
            </a:r>
          </a:p>
          <a:p>
            <a:pPr algn="just"/>
            <a:endParaRPr lang="pl-PL" dirty="0">
              <a:solidFill>
                <a:schemeClr val="accent2"/>
              </a:solidFill>
            </a:endParaRPr>
          </a:p>
          <a:p>
            <a:r>
              <a:rPr lang="pl-PL" dirty="0"/>
              <a:t>Zwolnienie obejmuje też dochody uzyskane z tytułu wyżywienia gości mieszkających w wynajmowanych pokojach.</a:t>
            </a:r>
          </a:p>
          <a:p>
            <a:r>
              <a:rPr lang="pl-PL" dirty="0"/>
              <a:t>Zwolnienie przysługuje każdemu, kto spełnia te warunki nawet jeżeli osiąga dodatkowe dochody z innego tytułu. W tej sytuacji, dochodów zwolnionych z opodatkowania nie można łączyć z innymi dochodami do celów podatkowych. Nie ma obowiązku prowadzenia </a:t>
            </a:r>
            <a:r>
              <a:rPr lang="pl-PL" dirty="0" smtClean="0"/>
              <a:t>dokumentacji.</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smtClean="0"/>
              <a:t>*podatek </a:t>
            </a:r>
            <a:r>
              <a:rPr lang="pl-PL" b="1" dirty="0"/>
              <a:t>VAT</a:t>
            </a:r>
            <a:endParaRPr lang="pl-PL" dirty="0"/>
          </a:p>
        </p:txBody>
      </p:sp>
      <p:sp>
        <p:nvSpPr>
          <p:cNvPr id="3" name="Prostokąt 2"/>
          <p:cNvSpPr/>
          <p:nvPr/>
        </p:nvSpPr>
        <p:spPr>
          <a:xfrm>
            <a:off x="500034" y="1357298"/>
            <a:ext cx="7858180" cy="3788858"/>
          </a:xfrm>
          <a:prstGeom prst="rect">
            <a:avLst/>
          </a:prstGeom>
        </p:spPr>
        <p:txBody>
          <a:bodyPr wrap="square">
            <a:spAutoFit/>
          </a:bodyPr>
          <a:lstStyle/>
          <a:p>
            <a:pPr algn="just">
              <a:lnSpc>
                <a:spcPct val="150000"/>
              </a:lnSpc>
            </a:pPr>
            <a:r>
              <a:rPr lang="pl-PL" dirty="0"/>
              <a:t>Ze względu na warunki prawne turystyki wiejskiej istotne znaczenie mają szczególne zasady opłacania podatku VAT przez rolników, korzystających ze zwolnienia podatkowego. Ze względu na niewielki rozmiar działalności w/</a:t>
            </a:r>
            <a:r>
              <a:rPr lang="pl-PL" dirty="0" err="1"/>
              <a:t>w</a:t>
            </a:r>
            <a:r>
              <a:rPr lang="pl-PL" dirty="0"/>
              <a:t> osoby mają obowiązek prowadzenia ewidencji sprzedaży za dany dzień, w celu uchwycenia przekroczenia 200 000zł przychodu (suma dozwolona do uzyskania </a:t>
            </a:r>
            <a:r>
              <a:rPr lang="pl-PL" dirty="0" smtClean="0"/>
              <a:t/>
            </a:r>
            <a:br>
              <a:rPr lang="pl-PL" dirty="0" smtClean="0"/>
            </a:br>
            <a:r>
              <a:rPr lang="pl-PL" dirty="0" smtClean="0"/>
              <a:t>w </a:t>
            </a:r>
            <a:r>
              <a:rPr lang="pl-PL" dirty="0"/>
              <a:t>ciągu całego roku). Osoby zwolnione z VAT za usługi wystawiają rachunki – tzw. dowody księgowe, które powinny zawierać co najmniej: określenie stron, opis operacji i jej wartość, datę wystawienia i podpis wystawcy. Kopie wystawionych rachunków należy przechowywać.</a:t>
            </a:r>
          </a:p>
        </p:txBody>
      </p:sp>
      <p:pic>
        <p:nvPicPr>
          <p:cNvPr id="10242" name="Picture 2" descr="Prawo w podróży - co powinineneś wiedzieć? - Prawo turystyczne ..."/>
          <p:cNvPicPr>
            <a:picLocks noChangeAspect="1" noChangeArrowheads="1"/>
          </p:cNvPicPr>
          <p:nvPr/>
        </p:nvPicPr>
        <p:blipFill>
          <a:blip r:embed="rId2"/>
          <a:srcRect/>
          <a:stretch>
            <a:fillRect/>
          </a:stretch>
        </p:blipFill>
        <p:spPr bwMode="auto">
          <a:xfrm>
            <a:off x="5214942" y="4797422"/>
            <a:ext cx="3162288" cy="1346222"/>
          </a:xfrm>
          <a:prstGeom prst="rect">
            <a:avLst/>
          </a:prstGeom>
          <a:noFill/>
        </p:spPr>
      </p:pic>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380</Words>
  <Application>Microsoft Office PowerPoint</Application>
  <PresentationFormat>Pokaz na ekranie (4:3)</PresentationFormat>
  <Paragraphs>110</Paragraphs>
  <Slides>18</Slides>
  <Notes>0</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Motyw pakietu Office</vt:lpstr>
      <vt:lpstr>Prawne aspekty prowadzenia działalności agroturystycznej i turystyki wiejskiej</vt:lpstr>
      <vt:lpstr>Slajd 2</vt:lpstr>
      <vt:lpstr>Slajd 3</vt:lpstr>
      <vt:lpstr>Slajd 4</vt:lpstr>
      <vt:lpstr>Slajd 5</vt:lpstr>
      <vt:lpstr>Slajd 6</vt:lpstr>
      <vt:lpstr>  Działalność agroturystyczna   a obowiązki podatkowe  </vt:lpstr>
      <vt:lpstr>*podatek dochodowy od osób fizycznych</vt:lpstr>
      <vt:lpstr>*podatek VAT</vt:lpstr>
      <vt:lpstr>Obowiązki kwaterodawcy podejmującego żywienie turystów</vt:lpstr>
      <vt:lpstr>Slajd 11</vt:lpstr>
      <vt:lpstr>Przygotowanie posiłków wymaga zwrócenia szczególnej uwagi na następujące kwestie:</vt:lpstr>
      <vt:lpstr>Odpowiedzialność cywilna osób świadczących usługi  w gospodarstwach agroturystycznych</vt:lpstr>
      <vt:lpstr>Slajd 14</vt:lpstr>
      <vt:lpstr>Slajd 15</vt:lpstr>
      <vt:lpstr>Slajd 16</vt:lpstr>
      <vt:lpstr>Slajd 17</vt:lpstr>
      <vt:lpstr>Slajd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Prawne aspekty prowadzenia działalności agroturystycznej i turystyki wiejskiej</dc:title>
  <dc:creator>user</dc:creator>
  <cp:lastModifiedBy>user</cp:lastModifiedBy>
  <cp:revision>7</cp:revision>
  <dcterms:created xsi:type="dcterms:W3CDTF">2020-06-02T21:10:23Z</dcterms:created>
  <dcterms:modified xsi:type="dcterms:W3CDTF">2020-06-02T22:18:54Z</dcterms:modified>
</cp:coreProperties>
</file>